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0" r:id="rId2"/>
    <p:sldId id="291" r:id="rId3"/>
    <p:sldId id="292" r:id="rId4"/>
    <p:sldId id="294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5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56" r:id="rId32"/>
    <p:sldId id="258" r:id="rId33"/>
    <p:sldId id="259" r:id="rId34"/>
    <p:sldId id="262" r:id="rId35"/>
    <p:sldId id="263" r:id="rId36"/>
    <p:sldId id="264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52B"/>
    <a:srgbClr val="8B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8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12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610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9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8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D1C9-1ABE-4966-81D8-1B781EE8138C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E1D8A3-159A-4925-9449-F5602A5C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Chernobyl Nuclear </a:t>
            </a:r>
            <a:r>
              <a:rPr lang="en-US" dirty="0" smtClean="0"/>
              <a:t>Power Plant Explosion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Analysis of Long Term Effects on Land Use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4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Chernobyl Area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August 1985: </a:t>
            </a:r>
          </a:p>
          <a:p>
            <a:r>
              <a:rPr lang="en-US" sz="2400" dirty="0" smtClean="0"/>
              <a:t>30 meter resolution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372006"/>
            <a:ext cx="7315200" cy="41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 Area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189816" cy="25844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August 1985: </a:t>
            </a:r>
          </a:p>
          <a:p>
            <a:r>
              <a:rPr lang="en-US" sz="2400" dirty="0" smtClean="0"/>
              <a:t>Resampled to 60 meter resolution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371331"/>
            <a:ext cx="7315200" cy="4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 Area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384126" cy="2584449"/>
          </a:xfrm>
        </p:spPr>
        <p:txBody>
          <a:bodyPr/>
          <a:lstStyle/>
          <a:p>
            <a:r>
              <a:rPr lang="en-US" sz="2400" dirty="0" smtClean="0"/>
              <a:t>August 1985</a:t>
            </a:r>
            <a:r>
              <a:rPr lang="en-US" sz="2400" dirty="0"/>
              <a:t>: </a:t>
            </a:r>
          </a:p>
          <a:p>
            <a:r>
              <a:rPr lang="en-US" sz="2400" dirty="0"/>
              <a:t>Resampled to </a:t>
            </a:r>
            <a:r>
              <a:rPr lang="en-US" sz="2400" dirty="0" smtClean="0"/>
              <a:t>120 </a:t>
            </a:r>
            <a:r>
              <a:rPr lang="en-US" sz="2400" dirty="0"/>
              <a:t>meter resolution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373490"/>
            <a:ext cx="7315200" cy="41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 Area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189816" cy="2584449"/>
          </a:xfrm>
        </p:spPr>
        <p:txBody>
          <a:bodyPr/>
          <a:lstStyle/>
          <a:p>
            <a:r>
              <a:rPr lang="en-US" sz="2400" dirty="0" smtClean="0"/>
              <a:t>August 2001:</a:t>
            </a:r>
          </a:p>
          <a:p>
            <a:r>
              <a:rPr lang="en-US" sz="2400" dirty="0" smtClean="0"/>
              <a:t>Resampled to 30 </a:t>
            </a:r>
            <a:r>
              <a:rPr lang="en-US" sz="2400" dirty="0"/>
              <a:t>meter resolution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442696"/>
            <a:ext cx="7315200" cy="39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2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 Area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269826" cy="2584449"/>
          </a:xfrm>
        </p:spPr>
        <p:txBody>
          <a:bodyPr/>
          <a:lstStyle/>
          <a:p>
            <a:r>
              <a:rPr lang="en-US" sz="2400" dirty="0"/>
              <a:t>August </a:t>
            </a:r>
            <a:r>
              <a:rPr lang="en-US" sz="2400" dirty="0" smtClean="0"/>
              <a:t>2001: </a:t>
            </a:r>
            <a:endParaRPr lang="en-US" sz="2400" dirty="0"/>
          </a:p>
          <a:p>
            <a:r>
              <a:rPr lang="en-US" sz="2400" dirty="0"/>
              <a:t>Resampled to 60 meter resolution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423220"/>
            <a:ext cx="7315200" cy="401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5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 Area Results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150" y="1425613"/>
            <a:ext cx="7315200" cy="40067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189816" cy="2584449"/>
          </a:xfrm>
        </p:spPr>
        <p:txBody>
          <a:bodyPr/>
          <a:lstStyle/>
          <a:p>
            <a:r>
              <a:rPr lang="en-US" sz="2400" dirty="0"/>
              <a:t>August </a:t>
            </a:r>
            <a:r>
              <a:rPr lang="en-US" sz="2400" dirty="0" smtClean="0"/>
              <a:t>2001: </a:t>
            </a:r>
            <a:endParaRPr lang="en-US" sz="2400" dirty="0"/>
          </a:p>
          <a:p>
            <a:r>
              <a:rPr lang="en-US" sz="2400" dirty="0"/>
              <a:t>Resampled to 120 meter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5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NDVI</a:t>
            </a:r>
            <a:r>
              <a:rPr lang="en-US" b="1" smtClean="0"/>
              <a:t>: </a:t>
            </a:r>
            <a:br>
              <a:rPr lang="en-US" b="1" smtClean="0"/>
            </a:br>
            <a:r>
              <a:rPr lang="en-US" b="1" smtClean="0"/>
              <a:t>Measuring Vegetation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8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38247"/>
            <a:ext cx="7766936" cy="2812586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Measuring Vegetation Before and After the Chernobyl Accident using Landsat Imagery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Measuring the amount of green </a:t>
            </a:r>
            <a:r>
              <a:rPr lang="en-US" sz="2800" dirty="0" smtClean="0"/>
              <a:t>vegetation using</a:t>
            </a:r>
          </a:p>
          <a:p>
            <a:r>
              <a:rPr lang="en-US" sz="2800" dirty="0"/>
              <a:t>Normalized Vegetation Difference Index (NDVI),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14466" cy="13208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Measuring the amount of green vegetation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NDVI is the ratio of the difference between the reflectance in the red and near infrared bands divided by the total reflectance in these two </a:t>
            </a:r>
            <a:r>
              <a:rPr lang="en-US" sz="2400" dirty="0" smtClean="0"/>
              <a:t>bands.</a:t>
            </a:r>
          </a:p>
          <a:p>
            <a:r>
              <a:rPr lang="en-US" sz="2400" b="1" dirty="0" smtClean="0"/>
              <a:t>NDVI </a:t>
            </a:r>
            <a:r>
              <a:rPr lang="en-US" sz="2400" b="1" dirty="0"/>
              <a:t>= (band 4(NIR) – band 3(Red))/(band 4(NIR) + band 3(Red)).</a:t>
            </a:r>
            <a:endParaRPr lang="en-US" sz="2400" dirty="0"/>
          </a:p>
          <a:p>
            <a:r>
              <a:rPr lang="en-US" sz="2400" dirty="0"/>
              <a:t>NDVI ranges from +1 to -1. Positive values indicate healthy green vegetation, values near 0 indicate bare land, and negative values represent clouds, water, or snow (because they reflect red better than NIR).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9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6" y="2809530"/>
            <a:ext cx="4133851" cy="135697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Calculated NDVI for August </a:t>
            </a:r>
            <a:r>
              <a:rPr lang="en-US" b="1" i="1" dirty="0" smtClean="0"/>
              <a:t>1985 </a:t>
            </a:r>
            <a:br>
              <a:rPr lang="en-US" b="1" i="1" dirty="0" smtClean="0"/>
            </a:br>
            <a:r>
              <a:rPr lang="en-US" b="1" i="1" dirty="0" smtClean="0"/>
              <a:t>30, 60, 120 m</a:t>
            </a:r>
            <a:endParaRPr lang="en-US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36" r="5736"/>
          <a:stretch>
            <a:fillRect/>
          </a:stretch>
        </p:blipFill>
        <p:spPr>
          <a:xfrm>
            <a:off x="4220549" y="731520"/>
            <a:ext cx="6890346" cy="5440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02" y="731521"/>
            <a:ext cx="3829140" cy="20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April of 1986 a nuclear accident damaged a reactor at the Chernobyl nuclear power plant in </a:t>
            </a:r>
            <a:r>
              <a:rPr lang="en-US" sz="2400" dirty="0" smtClean="0"/>
              <a:t>Ukraine.</a:t>
            </a:r>
          </a:p>
          <a:p>
            <a:r>
              <a:rPr lang="en-US" sz="2400" dirty="0"/>
              <a:t>released substantial </a:t>
            </a:r>
            <a:r>
              <a:rPr lang="en-US" sz="2400" dirty="0" smtClean="0"/>
              <a:t>radioactive </a:t>
            </a:r>
            <a:r>
              <a:rPr lang="en-US" sz="2400" dirty="0"/>
              <a:t>material into the environment (NRC.gov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At the time of the accident the area surrounding the Chernobyl Plant was mainly used for </a:t>
            </a:r>
            <a:r>
              <a:rPr lang="en-US" sz="2400" dirty="0" smtClean="0"/>
              <a:t>agriculture.</a:t>
            </a:r>
          </a:p>
          <a:p>
            <a:r>
              <a:rPr lang="en-US" sz="2400" dirty="0" smtClean="0"/>
              <a:t>Contamination so toxic that hundreds of thousands of residents were ordered to evacuate.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focus of our project is on the long term effects this catastrophe had on the land use patterns around the Chernobyl Nuclear Power Plant </a:t>
            </a:r>
            <a:r>
              <a:rPr lang="en-US" sz="2400" dirty="0" smtClean="0"/>
              <a:t>using </a:t>
            </a:r>
            <a:r>
              <a:rPr lang="en-US" sz="2400" dirty="0"/>
              <a:t>Landsat images.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2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57216" cy="13208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Classification 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>into vegetated and non-vegetated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areas have been classified into vegetated and non – vegetated based on the NDVI values using manual feature.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can be done manually or using an automated classification feature.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automated feature is useful for obtaining a quick view of the area that is vegetated and the area that is not. </a:t>
            </a:r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this case the manual method was used in order to calculate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2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Classifying into vegetated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non-vegetated  August, </a:t>
            </a:r>
            <a:r>
              <a:rPr lang="en-US" b="1" dirty="0"/>
              <a:t>1985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3056"/>
            <a:ext cx="12192000" cy="45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7" y="-1238249"/>
            <a:ext cx="10839798" cy="18866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Calculated NDVI for August, </a:t>
            </a:r>
            <a:r>
              <a:rPr lang="en-US" sz="3600" b="1" i="1" dirty="0" smtClean="0"/>
              <a:t>2001 </a:t>
            </a:r>
            <a:br>
              <a:rPr lang="en-US" sz="3600" b="1" i="1" dirty="0" smtClean="0"/>
            </a:br>
            <a:r>
              <a:rPr lang="en-US" sz="2200" b="1" i="1" dirty="0" smtClean="0"/>
              <a:t>30, 60, 120 m</a:t>
            </a:r>
            <a:br>
              <a:rPr lang="en-US" sz="2200" b="1" i="1" dirty="0" smtClean="0"/>
            </a:br>
            <a:r>
              <a:rPr lang="en-US" sz="2200" b="1" i="1" dirty="0" smtClean="0"/>
              <a:t> +1 indicate healthy green vegetation</a:t>
            </a:r>
            <a:br>
              <a:rPr lang="en-US" sz="2200" b="1" i="1" dirty="0" smtClean="0"/>
            </a:br>
            <a:r>
              <a:rPr lang="en-US" sz="2200" b="1" i="1" dirty="0" smtClean="0"/>
              <a:t>Values near 0 indicate bare land</a:t>
            </a:r>
            <a:br>
              <a:rPr lang="en-US" sz="2200" b="1" i="1" dirty="0" smtClean="0"/>
            </a:br>
            <a:r>
              <a:rPr lang="en-US" sz="2200" b="1" i="1" dirty="0" smtClean="0"/>
              <a:t>-1 no vegetation</a:t>
            </a:r>
            <a:r>
              <a:rPr lang="en-US" sz="2700" b="1" i="1" dirty="0" smtClean="0"/>
              <a:t/>
            </a:r>
            <a:br>
              <a:rPr lang="en-US" sz="2700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14892"/>
            <a:ext cx="12192000" cy="414305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t="33754" r="26133"/>
          <a:stretch/>
        </p:blipFill>
        <p:spPr bwMode="auto">
          <a:xfrm>
            <a:off x="437196" y="648393"/>
            <a:ext cx="2671763" cy="149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78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Classifying into vegetated and </a:t>
            </a:r>
            <a:br>
              <a:rPr lang="en-US" b="1" dirty="0" smtClean="0"/>
            </a:br>
            <a:r>
              <a:rPr lang="en-US" b="1" dirty="0" smtClean="0"/>
              <a:t>non-vegetated  August, 2001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345" y="1930400"/>
            <a:ext cx="10638905" cy="47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0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9505"/>
            <a:ext cx="10515600" cy="14911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Comparing images: One year before the accident and 15 years </a:t>
            </a:r>
            <a:r>
              <a:rPr lang="en-US" sz="4000" b="1" dirty="0" smtClean="0"/>
              <a:t>after </a:t>
            </a:r>
            <a:r>
              <a:rPr lang="en-US" sz="4000" b="1" dirty="0"/>
              <a:t>(August, 1985 and 2001)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635" y="1924050"/>
            <a:ext cx="11150730" cy="47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304800"/>
            <a:ext cx="9590617" cy="1320800"/>
          </a:xfrm>
        </p:spPr>
        <p:txBody>
          <a:bodyPr>
            <a:noAutofit/>
          </a:bodyPr>
          <a:lstStyle/>
          <a:p>
            <a:r>
              <a:rPr lang="en-US" b="1" dirty="0" smtClean="0"/>
              <a:t>Comparing images: One year before the accident and 15 years after (August, 1985 and 2001)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190" y="2109274"/>
            <a:ext cx="9810899" cy="47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79" y="24765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Comparing images: One year before the accident and 15 years after (August, 1985 and 2001)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079" y="1790701"/>
            <a:ext cx="9802827" cy="487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8743"/>
            <a:ext cx="10515600" cy="1457932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Calculated </a:t>
            </a:r>
            <a:r>
              <a:rPr lang="en-US" sz="2500" b="1" dirty="0"/>
              <a:t>Areas in hectares: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The area was calculated by multiplying the pixel counts (the number of raster cells) by cell </a:t>
            </a:r>
            <a:r>
              <a:rPr lang="en-US" sz="2500" dirty="0" smtClean="0"/>
              <a:t>size</a:t>
            </a:r>
            <a:br>
              <a:rPr lang="en-US" sz="2500" dirty="0" smtClean="0"/>
            </a:br>
            <a:r>
              <a:rPr lang="en-US" sz="2500" dirty="0" smtClean="0"/>
              <a:t> 30 </a:t>
            </a:r>
            <a:r>
              <a:rPr lang="en-US" sz="2500" dirty="0"/>
              <a:t>x30, 60x60, and </a:t>
            </a:r>
            <a:r>
              <a:rPr lang="en-US" sz="2500" dirty="0" smtClean="0"/>
              <a:t>120x120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1628052"/>
            <a:ext cx="10325100" cy="50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14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228600"/>
            <a:ext cx="9296400" cy="1320800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Calculated Areas in hectares: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The area was calculated by multiplying the pixel counts (the number of raster cells) by cell size</a:t>
            </a:r>
            <a:br>
              <a:rPr lang="en-US" sz="2500" dirty="0" smtClean="0"/>
            </a:br>
            <a:r>
              <a:rPr lang="en-US" sz="2500" dirty="0" smtClean="0"/>
              <a:t> 30 x30, 60x60, and 120x120</a:t>
            </a:r>
            <a:br>
              <a:rPr lang="en-US" sz="2500" dirty="0" smtClean="0"/>
            </a:br>
            <a:endParaRPr lang="en-US" sz="25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2114955"/>
            <a:ext cx="10515599" cy="40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29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696325" cy="10646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Reclassified 1986 image subtracted from the 2001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136" y="1550946"/>
            <a:ext cx="5669558" cy="530705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3334" y="1550946"/>
            <a:ext cx="3483591" cy="255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90601"/>
            <a:ext cx="8596668" cy="5050762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sz="2800" dirty="0" smtClean="0"/>
              <a:t>Landsat </a:t>
            </a:r>
            <a:r>
              <a:rPr lang="en-US" sz="2800" dirty="0"/>
              <a:t>4 image of the area surrounding the Chernobyl Nuclear power plant before April, 1986.</a:t>
            </a:r>
          </a:p>
          <a:p>
            <a:pPr lvl="0"/>
            <a:r>
              <a:rPr lang="en-US" sz="2800" dirty="0"/>
              <a:t>Landsat 7 image of the area surrounding the Chernobyl Nuclear power plant after April, 1986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ERDAS IMAGINE </a:t>
            </a:r>
            <a:r>
              <a:rPr lang="en-US" sz="2800" dirty="0" smtClean="0"/>
              <a:t>2011</a:t>
            </a:r>
          </a:p>
          <a:p>
            <a:pPr lvl="0"/>
            <a:r>
              <a:rPr lang="en-US" sz="2800" dirty="0"/>
              <a:t>ArcGIS 10.1 (</a:t>
            </a:r>
            <a:r>
              <a:rPr lang="en-US" sz="2800" dirty="0" err="1"/>
              <a:t>ArcMap</a:t>
            </a:r>
            <a:r>
              <a:rPr lang="en-US" sz="2800" dirty="0"/>
              <a:t> and </a:t>
            </a:r>
            <a:r>
              <a:rPr lang="en-US" sz="2800" dirty="0" err="1"/>
              <a:t>ArcCatalog</a:t>
            </a:r>
            <a:r>
              <a:rPr lang="en-US" sz="2800" dirty="0" smtClean="0"/>
              <a:t>)</a:t>
            </a:r>
          </a:p>
          <a:p>
            <a:pPr lvl="0"/>
            <a:r>
              <a:rPr lang="en-US" sz="2800" dirty="0" smtClean="0"/>
              <a:t>Resampled both images to 60 meter and 120 meter resolution.</a:t>
            </a:r>
          </a:p>
          <a:p>
            <a:pPr lvl="0"/>
            <a:r>
              <a:rPr lang="en-US" sz="2800" dirty="0"/>
              <a:t>C</a:t>
            </a:r>
            <a:r>
              <a:rPr lang="en-US" sz="2800" dirty="0" smtClean="0"/>
              <a:t>lassified </a:t>
            </a:r>
            <a:r>
              <a:rPr lang="en-US" sz="2800" dirty="0"/>
              <a:t>them by land use/cover using the supervised </a:t>
            </a:r>
            <a:r>
              <a:rPr lang="en-US" sz="2800" dirty="0" smtClean="0"/>
              <a:t>method.</a:t>
            </a:r>
          </a:p>
          <a:p>
            <a:pPr lvl="0"/>
            <a:r>
              <a:rPr lang="en-US" sz="2800" dirty="0"/>
              <a:t>U</a:t>
            </a:r>
            <a:r>
              <a:rPr lang="en-US" sz="2800" dirty="0" smtClean="0"/>
              <a:t>sed </a:t>
            </a:r>
            <a:r>
              <a:rPr lang="en-US" sz="2800" dirty="0"/>
              <a:t>bands 3 and 4 from </a:t>
            </a:r>
            <a:r>
              <a:rPr lang="en-US" sz="2800" dirty="0" smtClean="0"/>
              <a:t>all images </a:t>
            </a:r>
            <a:r>
              <a:rPr lang="en-US" sz="2800" dirty="0"/>
              <a:t>to determine the normalized vegetation difference index (NDVI) in each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smtClean="0"/>
              <a:t>Analyzed</a:t>
            </a:r>
          </a:p>
          <a:p>
            <a:pPr lvl="0"/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Calculated Areas in hectares: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327" y="2776452"/>
            <a:ext cx="10383707" cy="15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33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Supervised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04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and Methodology: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1371600"/>
            <a:ext cx="10825879" cy="5146919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Based </a:t>
            </a:r>
            <a:r>
              <a:rPr lang="en-US" sz="2800" dirty="0"/>
              <a:t>on supervised classification </a:t>
            </a:r>
            <a:r>
              <a:rPr lang="en-US" sz="2800" dirty="0" smtClean="0"/>
              <a:t>we classified the images into </a:t>
            </a:r>
            <a:r>
              <a:rPr lang="en-US" sz="2800" dirty="0"/>
              <a:t>five major classes: water, forest, agriculture, urban and vegetation. </a:t>
            </a:r>
            <a:endParaRPr lang="en-US" sz="2800" b="1" dirty="0" smtClean="0"/>
          </a:p>
          <a:p>
            <a:pPr lvl="0"/>
            <a:r>
              <a:rPr lang="en-US" sz="2200" b="1" dirty="0" smtClean="0"/>
              <a:t>Download </a:t>
            </a:r>
            <a:r>
              <a:rPr lang="en-US" sz="2200" dirty="0" smtClean="0"/>
              <a:t>Landsat 4 TM (1985) and Landsat 7 (2001) ETM from USGS website. </a:t>
            </a:r>
          </a:p>
          <a:p>
            <a:pPr lvl="0"/>
            <a:r>
              <a:rPr lang="en-US" sz="2200" b="1" dirty="0" smtClean="0"/>
              <a:t>Unzip</a:t>
            </a:r>
            <a:r>
              <a:rPr lang="en-US" sz="2200" dirty="0" smtClean="0"/>
              <a:t> two zipped files into folders as TIFF files for each bands.</a:t>
            </a:r>
          </a:p>
          <a:p>
            <a:pPr lvl="0"/>
            <a:r>
              <a:rPr lang="en-US" sz="2200" b="1" dirty="0" smtClean="0"/>
              <a:t>Stack</a:t>
            </a:r>
            <a:r>
              <a:rPr lang="en-US" sz="2200" dirty="0" smtClean="0"/>
              <a:t> them together using for generate an .IMG file. in ERDAS</a:t>
            </a:r>
          </a:p>
          <a:p>
            <a:pPr lvl="0"/>
            <a:r>
              <a:rPr lang="en-US" sz="2200" b="1" dirty="0" smtClean="0"/>
              <a:t>Sample</a:t>
            </a:r>
            <a:r>
              <a:rPr lang="en-US" sz="2200" dirty="0" smtClean="0"/>
              <a:t> five areas in each and generate a signature file.</a:t>
            </a:r>
          </a:p>
          <a:p>
            <a:pPr lvl="0"/>
            <a:r>
              <a:rPr lang="en-US" sz="2200" b="1" dirty="0" smtClean="0"/>
              <a:t>Combine</a:t>
            </a:r>
            <a:r>
              <a:rPr lang="en-US" sz="2200" dirty="0" smtClean="0"/>
              <a:t> </a:t>
            </a:r>
            <a:r>
              <a:rPr lang="en-US" sz="2200" dirty="0"/>
              <a:t>all same sample areas (polygons) into a class, name and color it.</a:t>
            </a:r>
          </a:p>
          <a:p>
            <a:pPr lvl="0"/>
            <a:r>
              <a:rPr lang="en-US" sz="2200" b="1" dirty="0"/>
              <a:t>Store</a:t>
            </a:r>
            <a:r>
              <a:rPr lang="en-US" sz="2200" dirty="0"/>
              <a:t> the final version of your signature file as a .sig file</a:t>
            </a:r>
            <a:r>
              <a:rPr lang="en-US" sz="2200" dirty="0" smtClean="0"/>
              <a:t>.</a:t>
            </a:r>
            <a:endParaRPr lang="en-US" sz="2200" dirty="0"/>
          </a:p>
          <a:p>
            <a:pPr lvl="0"/>
            <a:r>
              <a:rPr lang="en-US" sz="2200" b="1" dirty="0" smtClean="0"/>
              <a:t>Subset</a:t>
            </a:r>
            <a:r>
              <a:rPr lang="en-US" sz="2200" dirty="0" smtClean="0"/>
              <a:t> </a:t>
            </a:r>
            <a:r>
              <a:rPr lang="en-US" sz="2200" dirty="0"/>
              <a:t>original, supervised classification images.</a:t>
            </a:r>
          </a:p>
          <a:p>
            <a:pPr lvl="0"/>
            <a:r>
              <a:rPr lang="en-US" sz="2200" b="1" dirty="0"/>
              <a:t>Run</a:t>
            </a:r>
            <a:r>
              <a:rPr lang="en-US" sz="2200" dirty="0"/>
              <a:t> Change Detection Tool.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67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Results: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9750"/>
            <a:ext cx="9613861" cy="3599316"/>
          </a:xfrm>
        </p:spPr>
        <p:txBody>
          <a:bodyPr>
            <a:noAutofit/>
          </a:bodyPr>
          <a:lstStyle/>
          <a:p>
            <a:r>
              <a:rPr lang="en-US" sz="3600" dirty="0"/>
              <a:t>The Chernobyl accident took place during the harvesting season (mid-to-late August). It was found in the </a:t>
            </a:r>
            <a:r>
              <a:rPr lang="en-US" sz="3600" dirty="0" smtClean="0"/>
              <a:t>study that </a:t>
            </a:r>
            <a:r>
              <a:rPr lang="en-US" sz="3600" dirty="0"/>
              <a:t>some areas had been possibly harvested before and some after images taken. Thus, it is possible to find </a:t>
            </a:r>
            <a:r>
              <a:rPr lang="en-US" sz="3600" dirty="0" smtClean="0"/>
              <a:t>bare, reformed field-crop and </a:t>
            </a:r>
            <a:r>
              <a:rPr lang="en-US" sz="3600" dirty="0"/>
              <a:t>open areas all over the study area. </a:t>
            </a:r>
          </a:p>
        </p:txBody>
      </p:sp>
    </p:spTree>
    <p:extLst>
      <p:ext uri="{BB962C8B-B14F-4D97-AF65-F5344CB8AC3E}">
        <p14:creationId xmlns:p14="http://schemas.microsoft.com/office/powerpoint/2010/main" val="1236782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38216" cy="1320800"/>
          </a:xfrm>
        </p:spPr>
        <p:txBody>
          <a:bodyPr/>
          <a:lstStyle/>
          <a:p>
            <a:r>
              <a:rPr lang="en-US" b="1" dirty="0" smtClean="0"/>
              <a:t>True-Color Images: 30-meter resolution</a:t>
            </a:r>
            <a:endParaRPr lang="en-US" b="1" dirty="0"/>
          </a:p>
        </p:txBody>
      </p:sp>
      <p:pic>
        <p:nvPicPr>
          <p:cNvPr id="4" name="Content Placeholder 3" descr="E:\Spring2014\690D_Remote\Final\Subset_2\Capture03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/>
          <a:stretch/>
        </p:blipFill>
        <p:spPr bwMode="auto">
          <a:xfrm>
            <a:off x="838200" y="2000324"/>
            <a:ext cx="10515600" cy="2952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51187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Based on these images we can assume </a:t>
            </a:r>
            <a:r>
              <a:rPr lang="en-US" dirty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that the urban area was </a:t>
            </a:r>
            <a:r>
              <a:rPr lang="en-US" dirty="0" smtClean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abandoned. As shown, there are very few patterns of field crops in 2001.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86775" y="159603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4675" y="159603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36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Classified Images:</a:t>
            </a:r>
            <a:endParaRPr lang="en-US" b="1" dirty="0"/>
          </a:p>
        </p:txBody>
      </p:sp>
      <p:pic>
        <p:nvPicPr>
          <p:cNvPr id="4" name="Content Placeholder 3" descr="E:\Spring2014\690D_Remote\Final\Subset_2\Capture01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2"/>
          <a:stretch/>
        </p:blipFill>
        <p:spPr bwMode="auto">
          <a:xfrm>
            <a:off x="838200" y="1983645"/>
            <a:ext cx="10515600" cy="2940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/>
          <a:stretch/>
        </p:blipFill>
        <p:spPr>
          <a:xfrm>
            <a:off x="6677873" y="5223552"/>
            <a:ext cx="4675927" cy="5891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5074001"/>
            <a:ext cx="5672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Supervised </a:t>
            </a:r>
            <a:r>
              <a:rPr lang="en-US" dirty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classification shows differences between two images quite clear. Bright green represents agriculture, swamp and low-density forest. All areas used to be urban, </a:t>
            </a:r>
            <a:r>
              <a:rPr lang="en-US" dirty="0" smtClean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bare, field-crop </a:t>
            </a:r>
            <a:r>
              <a:rPr lang="en-US" dirty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and open areas turned to green instead.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6775" y="159603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14675" y="1596030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82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Detection:</a:t>
            </a:r>
            <a:endParaRPr lang="en-US" b="1" dirty="0"/>
          </a:p>
        </p:txBody>
      </p:sp>
      <p:pic>
        <p:nvPicPr>
          <p:cNvPr id="6" name="Content Placeholder 5" descr="E:\Spring2014\690D_Remote\Final\Subset_2\Capture02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/>
          <a:stretch/>
        </p:blipFill>
        <p:spPr bwMode="auto">
          <a:xfrm>
            <a:off x="838200" y="1971331"/>
            <a:ext cx="10568940" cy="2938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99759" y="2075113"/>
            <a:ext cx="281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DECREASE</a:t>
            </a:r>
          </a:p>
          <a:p>
            <a:r>
              <a:rPr lang="en-US" b="1" dirty="0" smtClean="0">
                <a:solidFill>
                  <a:srgbClr val="2BF52B"/>
                </a:solidFill>
              </a:rPr>
              <a:t>INCREASE</a:t>
            </a:r>
            <a:endParaRPr lang="en-US" b="1" dirty="0">
              <a:solidFill>
                <a:srgbClr val="2BF52B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079177"/>
            <a:ext cx="86653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To prove that the classified images were correct, we employed the change detection tool. These images also indicate </a:t>
            </a:r>
            <a:r>
              <a:rPr lang="en-US" dirty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the same result. Red areas represent decreasing and green </a:t>
            </a:r>
            <a:r>
              <a:rPr lang="en-US" dirty="0" smtClean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is supposed to indicate an increase of land use. </a:t>
            </a:r>
            <a:r>
              <a:rPr lang="en-US" dirty="0">
                <a:latin typeface="Palatino"/>
                <a:ea typeface="Calibri" panose="020F0502020204030204" pitchFamily="34" charset="0"/>
                <a:cs typeface="Arial" panose="020B0604020202020204" pitchFamily="34" charset="0"/>
              </a:rPr>
              <a:t>In this case, green-color polygons are cloud in the study area.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6293" y="1581534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Detection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4225" y="1581534"/>
            <a:ext cx="3270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Highlighted Change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61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04901"/>
            <a:ext cx="9095316" cy="493646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Our </a:t>
            </a:r>
            <a:r>
              <a:rPr lang="en-US" sz="2000" dirty="0"/>
              <a:t>NDVI analysis showed a vegetation decrease of 377,863 hectares (931.6 acres) from 1985 to 2001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We also identified 53,708 hectares (131 acres) of re-vegetated areas, meaning areas that were not vegetated in 1985 but were in 2001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uspect </a:t>
            </a:r>
            <a:r>
              <a:rPr lang="en-US" sz="2000" dirty="0"/>
              <a:t>some of these re-vegetated areas pertain to towns that were populated in 1985 and abandoned by 2001, which allowed for wild vegetation growth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We also analyzed the decrease in vegetation from 1985 to 2001, based on our supervised </a:t>
            </a:r>
            <a:r>
              <a:rPr lang="en-US" sz="2000" dirty="0" smtClean="0"/>
              <a:t>classification, we </a:t>
            </a:r>
            <a:r>
              <a:rPr lang="en-US" sz="2000" dirty="0"/>
              <a:t>believe this refers to the indicated increase in bare areas in 2001, which in 1985 were used for agriculture and </a:t>
            </a:r>
            <a:r>
              <a:rPr lang="en-US" sz="2000" dirty="0" smtClean="0"/>
              <a:t>were vegetated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Minimal distortion in total area as result of re-sampling: &lt;  1%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9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Resampling Pixel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 Pixel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3 main resampling methods</a:t>
            </a:r>
          </a:p>
          <a:p>
            <a:pPr lvl="1"/>
            <a:r>
              <a:rPr lang="en-US" sz="2400" dirty="0" smtClean="0"/>
              <a:t>Bilinear interpolation</a:t>
            </a:r>
          </a:p>
          <a:p>
            <a:pPr lvl="1"/>
            <a:r>
              <a:rPr lang="en-US" sz="2400" dirty="0" smtClean="0"/>
              <a:t>Cubic convolution</a:t>
            </a:r>
          </a:p>
          <a:p>
            <a:pPr lvl="1"/>
            <a:r>
              <a:rPr lang="en-US" sz="2400" dirty="0" smtClean="0"/>
              <a:t>Nearest Neighbor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225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Bilinear interpolation</a:t>
            </a:r>
          </a:p>
          <a:p>
            <a:pPr lvl="1"/>
            <a:r>
              <a:rPr lang="en-US" sz="2400" dirty="0"/>
              <a:t>takes a weighted average of four pixels in the original image nearest to the new pixel location</a:t>
            </a:r>
            <a:endParaRPr lang="en-US" sz="2400" dirty="0" smtClean="0"/>
          </a:p>
        </p:txBody>
      </p:sp>
      <p:pic>
        <p:nvPicPr>
          <p:cNvPr id="1026" name="Picture 2" descr="http://www.nrcan.gc.ca/sites/www.nrcan.gc.ca/files/earthsciences/images/resource/tutor/fundam/images/blsamp_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50" y="953914"/>
            <a:ext cx="4883704" cy="42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5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Cubic convolution</a:t>
            </a:r>
          </a:p>
          <a:p>
            <a:pPr lvl="1"/>
            <a:r>
              <a:rPr lang="en-US" sz="2400" dirty="0" smtClean="0"/>
              <a:t>Similar to Bilinear Interpolation but uses weighted average of 16 </a:t>
            </a:r>
            <a:r>
              <a:rPr lang="en-US" sz="2400" dirty="0"/>
              <a:t>pixels in the original image nearest to the new pixel location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78" y="1280160"/>
            <a:ext cx="4750142" cy="4061460"/>
          </a:xfrm>
        </p:spPr>
      </p:pic>
    </p:spTree>
    <p:extLst>
      <p:ext uri="{BB962C8B-B14F-4D97-AF65-F5344CB8AC3E}">
        <p14:creationId xmlns:p14="http://schemas.microsoft.com/office/powerpoint/2010/main" val="351507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Nearest Neighbor</a:t>
            </a:r>
          </a:p>
          <a:p>
            <a:pPr lvl="1"/>
            <a:r>
              <a:rPr lang="en-US" sz="2400" dirty="0" smtClean="0"/>
              <a:t>Uses the digital value from pixel in the original image which is nearest to the new pixel location in the corrected image.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20" y="1129174"/>
            <a:ext cx="4671196" cy="3938125"/>
          </a:xfrm>
        </p:spPr>
      </p:pic>
    </p:spTree>
    <p:extLst>
      <p:ext uri="{BB962C8B-B14F-4D97-AF65-F5344CB8AC3E}">
        <p14:creationId xmlns:p14="http://schemas.microsoft.com/office/powerpoint/2010/main" val="52449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Using Nearest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Transfers original data values, does not average as other two methods do.</a:t>
            </a:r>
          </a:p>
          <a:p>
            <a:r>
              <a:rPr lang="en-US" sz="2000" dirty="0" smtClean="0"/>
              <a:t>As result, extreme and subtle values are preserved, which would provide more accurate results after classification. </a:t>
            </a:r>
          </a:p>
          <a:p>
            <a:r>
              <a:rPr lang="en-US" sz="2000" dirty="0" smtClean="0"/>
              <a:t>Easier to use and faster to compute than other methods.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455420"/>
            <a:ext cx="4709028" cy="39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794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1111</Words>
  <Application>Microsoft Office PowerPoint</Application>
  <PresentationFormat>Widescreen</PresentationFormat>
  <Paragraphs>113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Palatino</vt:lpstr>
      <vt:lpstr>Trebuchet MS</vt:lpstr>
      <vt:lpstr>Wingdings 3</vt:lpstr>
      <vt:lpstr>Facet</vt:lpstr>
      <vt:lpstr>Chernobyl Nuclear Power Plant Explosion</vt:lpstr>
      <vt:lpstr>Introduction</vt:lpstr>
      <vt:lpstr>Methodology</vt:lpstr>
      <vt:lpstr>Resampling Pixel Size</vt:lpstr>
      <vt:lpstr>Resampling Pixel Size</vt:lpstr>
      <vt:lpstr>PowerPoint Presentation</vt:lpstr>
      <vt:lpstr>PowerPoint Presentation</vt:lpstr>
      <vt:lpstr>PowerPoint Presentation</vt:lpstr>
      <vt:lpstr>Reasons for Using Nearest Neighbor</vt:lpstr>
      <vt:lpstr>Chernobyl Area Results</vt:lpstr>
      <vt:lpstr>Chernobyl Area Results</vt:lpstr>
      <vt:lpstr>Chernobyl Area Results</vt:lpstr>
      <vt:lpstr>Chernobyl Area Results</vt:lpstr>
      <vt:lpstr>Chernobyl Area Results</vt:lpstr>
      <vt:lpstr>Chernobyl Area Results</vt:lpstr>
      <vt:lpstr>NDVI:  Measuring Vegetation</vt:lpstr>
      <vt:lpstr>Measuring Vegetation Before and After the Chernobyl Accident using Landsat Imagery </vt:lpstr>
      <vt:lpstr>Measuring the amount of green vegetation </vt:lpstr>
      <vt:lpstr>Calculated NDVI for August 1985  30, 60, 120 m</vt:lpstr>
      <vt:lpstr>Classification   into vegetated and non-vegetated areas</vt:lpstr>
      <vt:lpstr>Classifying into vegetated and  non-vegetated  August, 1985</vt:lpstr>
      <vt:lpstr>   Calculated NDVI for August, 2001  30, 60, 120 m  +1 indicate healthy green vegetation Values near 0 indicate bare land -1 no vegetation  </vt:lpstr>
      <vt:lpstr>Classifying into vegetated and  non-vegetated  August, 2001</vt:lpstr>
      <vt:lpstr>Comparing images: One year before the accident and 15 years after (August, 1985 and 2001) </vt:lpstr>
      <vt:lpstr>Comparing images: One year before the accident and 15 years after (August, 1985 and 2001)</vt:lpstr>
      <vt:lpstr>Comparing images: One year before the accident and 15 years after (August, 1985 and 2001)</vt:lpstr>
      <vt:lpstr> Calculated Areas in hectares: The area was calculated by multiplying the pixel counts (the number of raster cells) by cell size  30 x30, 60x60, and 120x120 </vt:lpstr>
      <vt:lpstr> Calculated Areas in hectares: The area was calculated by multiplying the pixel counts (the number of raster cells) by cell size  30 x30, 60x60, and 120x120 </vt:lpstr>
      <vt:lpstr>Reclassified 1986 image subtracted from the 2001</vt:lpstr>
      <vt:lpstr>Calculated Areas in hectares:</vt:lpstr>
      <vt:lpstr>Supervised Classification</vt:lpstr>
      <vt:lpstr>Data and Methodology:</vt:lpstr>
      <vt:lpstr>Results:</vt:lpstr>
      <vt:lpstr>True-Color Images: 30-meter resolution</vt:lpstr>
      <vt:lpstr>Classified Images:</vt:lpstr>
      <vt:lpstr>Change Detection: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Classification</dc:title>
  <dc:creator>Suwan, Chontanat</dc:creator>
  <cp:lastModifiedBy>Suwan, Chontanat</cp:lastModifiedBy>
  <cp:revision>53</cp:revision>
  <dcterms:created xsi:type="dcterms:W3CDTF">2014-05-05T23:11:13Z</dcterms:created>
  <dcterms:modified xsi:type="dcterms:W3CDTF">2014-05-07T03:25:08Z</dcterms:modified>
</cp:coreProperties>
</file>