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9" r:id="rId3"/>
    <p:sldId id="257" r:id="rId4"/>
    <p:sldId id="258" r:id="rId5"/>
    <p:sldId id="296" r:id="rId6"/>
    <p:sldId id="297" r:id="rId7"/>
    <p:sldId id="286" r:id="rId8"/>
    <p:sldId id="269" r:id="rId9"/>
    <p:sldId id="270" r:id="rId10"/>
    <p:sldId id="264" r:id="rId11"/>
    <p:sldId id="285" r:id="rId12"/>
    <p:sldId id="288" r:id="rId13"/>
    <p:sldId id="284" r:id="rId14"/>
    <p:sldId id="289" r:id="rId15"/>
    <p:sldId id="287" r:id="rId16"/>
    <p:sldId id="290" r:id="rId17"/>
    <p:sldId id="272" r:id="rId18"/>
    <p:sldId id="266" r:id="rId19"/>
    <p:sldId id="273" r:id="rId20"/>
    <p:sldId id="267" r:id="rId21"/>
    <p:sldId id="274" r:id="rId22"/>
    <p:sldId id="265" r:id="rId23"/>
    <p:sldId id="275" r:id="rId24"/>
    <p:sldId id="280" r:id="rId25"/>
    <p:sldId id="268" r:id="rId26"/>
    <p:sldId id="291" r:id="rId27"/>
    <p:sldId id="276" r:id="rId28"/>
    <p:sldId id="283" r:id="rId29"/>
    <p:sldId id="292" r:id="rId30"/>
    <p:sldId id="278" r:id="rId31"/>
    <p:sldId id="279" r:id="rId32"/>
    <p:sldId id="295" r:id="rId33"/>
    <p:sldId id="277" r:id="rId34"/>
    <p:sldId id="298" r:id="rId35"/>
    <p:sldId id="282" r:id="rId36"/>
    <p:sldId id="281" r:id="rId37"/>
    <p:sldId id="26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75" autoAdjust="0"/>
    <p:restoredTop sz="94660"/>
  </p:normalViewPr>
  <p:slideViewPr>
    <p:cSldViewPr snapToGrid="0">
      <p:cViewPr>
        <p:scale>
          <a:sx n="99" d="100"/>
          <a:sy n="99" d="100"/>
        </p:scale>
        <p:origin x="-80" y="-10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NearestNeighbor_Result.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D3A32-76BB-4AA6-9904-103B02AF136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06EEC9D-08D2-48B9-B618-C4CEC733894D}">
      <dgm:prSet phldrT="[Text]"/>
      <dgm:spPr/>
      <dgm:t>
        <a:bodyPr/>
        <a:lstStyle/>
        <a:p>
          <a:r>
            <a:rPr lang="en-US" dirty="0" smtClean="0"/>
            <a:t>In order to answer if are crimes clustered in the San Fernando Valley. Average Nearest Neighbor is used </a:t>
          </a:r>
          <a:endParaRPr lang="en-US" dirty="0"/>
        </a:p>
      </dgm:t>
    </dgm:pt>
    <dgm:pt modelId="{4E24A394-16E2-4B14-847A-07FA9A7031A1}" type="parTrans" cxnId="{4F71B182-160A-4474-88D4-6C539A07498D}">
      <dgm:prSet/>
      <dgm:spPr/>
      <dgm:t>
        <a:bodyPr/>
        <a:lstStyle/>
        <a:p>
          <a:endParaRPr lang="en-US"/>
        </a:p>
      </dgm:t>
    </dgm:pt>
    <dgm:pt modelId="{DD8CBD8F-B6D5-48E4-A5D3-E409E5CE298C}" type="sibTrans" cxnId="{4F71B182-160A-4474-88D4-6C539A07498D}">
      <dgm:prSet/>
      <dgm:spPr/>
      <dgm:t>
        <a:bodyPr/>
        <a:lstStyle/>
        <a:p>
          <a:endParaRPr lang="en-US"/>
        </a:p>
      </dgm:t>
    </dgm:pt>
    <dgm:pt modelId="{A9BFB7B6-91F1-4806-826E-E162E1E82174}">
      <dgm:prSet phldrT="[Text]"/>
      <dgm:spPr/>
      <dgm:t>
        <a:bodyPr/>
        <a:lstStyle/>
        <a:p>
          <a:r>
            <a:rPr lang="en-US" dirty="0" smtClean="0"/>
            <a:t>Running the tool and interpret the results</a:t>
          </a:r>
        </a:p>
        <a:p>
          <a:endParaRPr lang="en-US" dirty="0">
            <a:solidFill>
              <a:srgbClr val="FF0000"/>
            </a:solidFill>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0C366F64-8697-4AD0-97B8-D080CD223AF1}" type="parTrans" cxnId="{A5C202CD-F6B7-40D0-80D5-5B949CC250E5}">
      <dgm:prSet/>
      <dgm:spPr/>
      <dgm:t>
        <a:bodyPr/>
        <a:lstStyle/>
        <a:p>
          <a:endParaRPr lang="en-US"/>
        </a:p>
      </dgm:t>
    </dgm:pt>
    <dgm:pt modelId="{4F73649E-4A4E-4673-82B4-9D2C397D2D64}" type="sibTrans" cxnId="{A5C202CD-F6B7-40D0-80D5-5B949CC250E5}">
      <dgm:prSet/>
      <dgm:spPr/>
      <dgm:t>
        <a:bodyPr/>
        <a:lstStyle/>
        <a:p>
          <a:endParaRPr lang="en-US"/>
        </a:p>
      </dgm:t>
    </dgm:pt>
    <dgm:pt modelId="{5B1BE085-B7C0-4411-9B4F-180CAA6E9924}">
      <dgm:prSet phldrT="[Text]"/>
      <dgm:spPr/>
      <dgm:t>
        <a:bodyPr/>
        <a:lstStyle/>
        <a:p>
          <a:r>
            <a:rPr lang="en-US" dirty="0" smtClean="0"/>
            <a:t>The result indicates the crimes pattern is strongly clustered, since the Z-value is  negatively huge value (below -1.65) and P-value is obviously close to zero.  </a:t>
          </a:r>
          <a:endParaRPr lang="en-US" dirty="0"/>
        </a:p>
      </dgm:t>
    </dgm:pt>
    <dgm:pt modelId="{5D6289E4-5208-4D25-9FD6-01E2C0B4EFCD}" type="sibTrans" cxnId="{64CAA330-B3BF-460D-AC99-3C30C5D0A52B}">
      <dgm:prSet/>
      <dgm:spPr/>
      <dgm:t>
        <a:bodyPr/>
        <a:lstStyle/>
        <a:p>
          <a:endParaRPr lang="en-US"/>
        </a:p>
      </dgm:t>
    </dgm:pt>
    <dgm:pt modelId="{BB0740DF-914B-4B1C-8630-286942A66718}" type="parTrans" cxnId="{64CAA330-B3BF-460D-AC99-3C30C5D0A52B}">
      <dgm:prSet/>
      <dgm:spPr/>
      <dgm:t>
        <a:bodyPr/>
        <a:lstStyle/>
        <a:p>
          <a:endParaRPr lang="en-US"/>
        </a:p>
      </dgm:t>
    </dgm:pt>
    <dgm:pt modelId="{153F1602-C21B-4B35-AF7D-45442149D373}" type="pres">
      <dgm:prSet presAssocID="{365D3A32-76BB-4AA6-9904-103B02AF1367}" presName="Name0" presStyleCnt="0">
        <dgm:presLayoutVars>
          <dgm:dir/>
          <dgm:resizeHandles val="exact"/>
        </dgm:presLayoutVars>
      </dgm:prSet>
      <dgm:spPr/>
      <dgm:t>
        <a:bodyPr/>
        <a:lstStyle/>
        <a:p>
          <a:endParaRPr lang="en-US"/>
        </a:p>
      </dgm:t>
    </dgm:pt>
    <dgm:pt modelId="{47E1899E-327A-4B04-AF50-930DD15D4E71}" type="pres">
      <dgm:prSet presAssocID="{606EEC9D-08D2-48B9-B618-C4CEC733894D}" presName="node" presStyleLbl="node1" presStyleIdx="0" presStyleCnt="3">
        <dgm:presLayoutVars>
          <dgm:bulletEnabled val="1"/>
        </dgm:presLayoutVars>
      </dgm:prSet>
      <dgm:spPr/>
      <dgm:t>
        <a:bodyPr/>
        <a:lstStyle/>
        <a:p>
          <a:endParaRPr lang="en-US"/>
        </a:p>
      </dgm:t>
    </dgm:pt>
    <dgm:pt modelId="{678B5474-756C-4D9A-B0AD-D98D1B5AA687}" type="pres">
      <dgm:prSet presAssocID="{DD8CBD8F-B6D5-48E4-A5D3-E409E5CE298C}" presName="sibTrans" presStyleLbl="sibTrans2D1" presStyleIdx="0" presStyleCnt="2"/>
      <dgm:spPr/>
      <dgm:t>
        <a:bodyPr/>
        <a:lstStyle/>
        <a:p>
          <a:endParaRPr lang="en-US"/>
        </a:p>
      </dgm:t>
    </dgm:pt>
    <dgm:pt modelId="{1104EC88-2F72-4EF7-94CB-4F4C47DBD1D4}" type="pres">
      <dgm:prSet presAssocID="{DD8CBD8F-B6D5-48E4-A5D3-E409E5CE298C}" presName="connectorText" presStyleLbl="sibTrans2D1" presStyleIdx="0" presStyleCnt="2"/>
      <dgm:spPr/>
      <dgm:t>
        <a:bodyPr/>
        <a:lstStyle/>
        <a:p>
          <a:endParaRPr lang="en-US"/>
        </a:p>
      </dgm:t>
    </dgm:pt>
    <dgm:pt modelId="{9EB8A8EB-13DE-40BF-B86D-4AB983DF7B03}" type="pres">
      <dgm:prSet presAssocID="{A9BFB7B6-91F1-4806-826E-E162E1E82174}" presName="node" presStyleLbl="node1" presStyleIdx="1" presStyleCnt="3">
        <dgm:presLayoutVars>
          <dgm:bulletEnabled val="1"/>
        </dgm:presLayoutVars>
      </dgm:prSet>
      <dgm:spPr/>
      <dgm:t>
        <a:bodyPr/>
        <a:lstStyle/>
        <a:p>
          <a:endParaRPr lang="en-US"/>
        </a:p>
      </dgm:t>
    </dgm:pt>
    <dgm:pt modelId="{556A9D12-6F7D-446F-AFD7-33F6E77F91D7}" type="pres">
      <dgm:prSet presAssocID="{4F73649E-4A4E-4673-82B4-9D2C397D2D64}" presName="sibTrans" presStyleLbl="sibTrans2D1" presStyleIdx="1" presStyleCnt="2"/>
      <dgm:spPr/>
      <dgm:t>
        <a:bodyPr/>
        <a:lstStyle/>
        <a:p>
          <a:endParaRPr lang="en-US"/>
        </a:p>
      </dgm:t>
    </dgm:pt>
    <dgm:pt modelId="{B0F21BC6-5294-402B-9289-734FB7D91007}" type="pres">
      <dgm:prSet presAssocID="{4F73649E-4A4E-4673-82B4-9D2C397D2D64}" presName="connectorText" presStyleLbl="sibTrans2D1" presStyleIdx="1" presStyleCnt="2"/>
      <dgm:spPr/>
      <dgm:t>
        <a:bodyPr/>
        <a:lstStyle/>
        <a:p>
          <a:endParaRPr lang="en-US"/>
        </a:p>
      </dgm:t>
    </dgm:pt>
    <dgm:pt modelId="{D0F631F7-14B1-459A-823D-EA1B7DAFD09F}" type="pres">
      <dgm:prSet presAssocID="{5B1BE085-B7C0-4411-9B4F-180CAA6E9924}" presName="node" presStyleLbl="node1" presStyleIdx="2" presStyleCnt="3">
        <dgm:presLayoutVars>
          <dgm:bulletEnabled val="1"/>
        </dgm:presLayoutVars>
      </dgm:prSet>
      <dgm:spPr/>
      <dgm:t>
        <a:bodyPr/>
        <a:lstStyle/>
        <a:p>
          <a:endParaRPr lang="en-US"/>
        </a:p>
      </dgm:t>
    </dgm:pt>
  </dgm:ptLst>
  <dgm:cxnLst>
    <dgm:cxn modelId="{A5C202CD-F6B7-40D0-80D5-5B949CC250E5}" srcId="{365D3A32-76BB-4AA6-9904-103B02AF1367}" destId="{A9BFB7B6-91F1-4806-826E-E162E1E82174}" srcOrd="1" destOrd="0" parTransId="{0C366F64-8697-4AD0-97B8-D080CD223AF1}" sibTransId="{4F73649E-4A4E-4673-82B4-9D2C397D2D64}"/>
    <dgm:cxn modelId="{188A4024-0145-4422-91B7-FCB7B3C6B7AF}" type="presOf" srcId="{4F73649E-4A4E-4673-82B4-9D2C397D2D64}" destId="{556A9D12-6F7D-446F-AFD7-33F6E77F91D7}" srcOrd="0" destOrd="0" presId="urn:microsoft.com/office/officeart/2005/8/layout/process1"/>
    <dgm:cxn modelId="{FD0E8897-8AB1-48FB-9CE2-866D715FF217}" type="presOf" srcId="{4F73649E-4A4E-4673-82B4-9D2C397D2D64}" destId="{B0F21BC6-5294-402B-9289-734FB7D91007}" srcOrd="1" destOrd="0" presId="urn:microsoft.com/office/officeart/2005/8/layout/process1"/>
    <dgm:cxn modelId="{5121BDE7-B315-459E-B90B-BF25C4DF28DB}" type="presOf" srcId="{5B1BE085-B7C0-4411-9B4F-180CAA6E9924}" destId="{D0F631F7-14B1-459A-823D-EA1B7DAFD09F}" srcOrd="0" destOrd="0" presId="urn:microsoft.com/office/officeart/2005/8/layout/process1"/>
    <dgm:cxn modelId="{12CB5556-523A-4B5C-83CE-0A9FA0C204BD}" type="presOf" srcId="{DD8CBD8F-B6D5-48E4-A5D3-E409E5CE298C}" destId="{678B5474-756C-4D9A-B0AD-D98D1B5AA687}" srcOrd="0" destOrd="0" presId="urn:microsoft.com/office/officeart/2005/8/layout/process1"/>
    <dgm:cxn modelId="{BC5C4DC6-1913-47F1-AFE4-206DD2A358BC}" type="presOf" srcId="{365D3A32-76BB-4AA6-9904-103B02AF1367}" destId="{153F1602-C21B-4B35-AF7D-45442149D373}" srcOrd="0" destOrd="0" presId="urn:microsoft.com/office/officeart/2005/8/layout/process1"/>
    <dgm:cxn modelId="{4F71B182-160A-4474-88D4-6C539A07498D}" srcId="{365D3A32-76BB-4AA6-9904-103B02AF1367}" destId="{606EEC9D-08D2-48B9-B618-C4CEC733894D}" srcOrd="0" destOrd="0" parTransId="{4E24A394-16E2-4B14-847A-07FA9A7031A1}" sibTransId="{DD8CBD8F-B6D5-48E4-A5D3-E409E5CE298C}"/>
    <dgm:cxn modelId="{64CAA330-B3BF-460D-AC99-3C30C5D0A52B}" srcId="{365D3A32-76BB-4AA6-9904-103B02AF1367}" destId="{5B1BE085-B7C0-4411-9B4F-180CAA6E9924}" srcOrd="2" destOrd="0" parTransId="{BB0740DF-914B-4B1C-8630-286942A66718}" sibTransId="{5D6289E4-5208-4D25-9FD6-01E2C0B4EFCD}"/>
    <dgm:cxn modelId="{A22B3611-FAE4-4E7C-975A-048B1C8772B2}" type="presOf" srcId="{DD8CBD8F-B6D5-48E4-A5D3-E409E5CE298C}" destId="{1104EC88-2F72-4EF7-94CB-4F4C47DBD1D4}" srcOrd="1" destOrd="0" presId="urn:microsoft.com/office/officeart/2005/8/layout/process1"/>
    <dgm:cxn modelId="{54A74252-20CC-4E00-B1A3-4FEBAA72ECB9}" type="presOf" srcId="{A9BFB7B6-91F1-4806-826E-E162E1E82174}" destId="{9EB8A8EB-13DE-40BF-B86D-4AB983DF7B03}" srcOrd="0" destOrd="0" presId="urn:microsoft.com/office/officeart/2005/8/layout/process1"/>
    <dgm:cxn modelId="{35C5AE45-E146-44F8-86EE-18FE3BA2C584}" type="presOf" srcId="{606EEC9D-08D2-48B9-B618-C4CEC733894D}" destId="{47E1899E-327A-4B04-AF50-930DD15D4E71}" srcOrd="0" destOrd="0" presId="urn:microsoft.com/office/officeart/2005/8/layout/process1"/>
    <dgm:cxn modelId="{B73C84EE-C54C-4FD2-AD44-832715E4D6C9}" type="presParOf" srcId="{153F1602-C21B-4B35-AF7D-45442149D373}" destId="{47E1899E-327A-4B04-AF50-930DD15D4E71}" srcOrd="0" destOrd="0" presId="urn:microsoft.com/office/officeart/2005/8/layout/process1"/>
    <dgm:cxn modelId="{AB4C3434-185D-47E5-8E35-02BA1A3F41C6}" type="presParOf" srcId="{153F1602-C21B-4B35-AF7D-45442149D373}" destId="{678B5474-756C-4D9A-B0AD-D98D1B5AA687}" srcOrd="1" destOrd="0" presId="urn:microsoft.com/office/officeart/2005/8/layout/process1"/>
    <dgm:cxn modelId="{F3CF8A9E-8AF7-415B-B9D9-2941ED988609}" type="presParOf" srcId="{678B5474-756C-4D9A-B0AD-D98D1B5AA687}" destId="{1104EC88-2F72-4EF7-94CB-4F4C47DBD1D4}" srcOrd="0" destOrd="0" presId="urn:microsoft.com/office/officeart/2005/8/layout/process1"/>
    <dgm:cxn modelId="{F7BF852C-6565-42F2-A4DA-B2E142CA4F91}" type="presParOf" srcId="{153F1602-C21B-4B35-AF7D-45442149D373}" destId="{9EB8A8EB-13DE-40BF-B86D-4AB983DF7B03}" srcOrd="2" destOrd="0" presId="urn:microsoft.com/office/officeart/2005/8/layout/process1"/>
    <dgm:cxn modelId="{EAF948A7-F0E6-4DBC-B76A-E9392566DE14}" type="presParOf" srcId="{153F1602-C21B-4B35-AF7D-45442149D373}" destId="{556A9D12-6F7D-446F-AFD7-33F6E77F91D7}" srcOrd="3" destOrd="0" presId="urn:microsoft.com/office/officeart/2005/8/layout/process1"/>
    <dgm:cxn modelId="{CC978380-C2A1-4B5B-9B9B-5E324EB8E992}" type="presParOf" srcId="{556A9D12-6F7D-446F-AFD7-33F6E77F91D7}" destId="{B0F21BC6-5294-402B-9289-734FB7D91007}" srcOrd="0" destOrd="0" presId="urn:microsoft.com/office/officeart/2005/8/layout/process1"/>
    <dgm:cxn modelId="{73B033C1-6252-45E1-8533-E4809FE4978D}" type="presParOf" srcId="{153F1602-C21B-4B35-AF7D-45442149D373}" destId="{D0F631F7-14B1-459A-823D-EA1B7DAFD09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1899E-327A-4B04-AF50-930DD15D4E71}">
      <dsp:nvSpPr>
        <dsp:cNvPr id="0" name=""/>
        <dsp:cNvSpPr/>
      </dsp:nvSpPr>
      <dsp:spPr>
        <a:xfrm>
          <a:off x="9154" y="1279040"/>
          <a:ext cx="2736270" cy="25171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 order to answer if are crimes clustered in the San Fernando Valley. Average Nearest Neighbor is used </a:t>
          </a:r>
          <a:endParaRPr lang="en-US" sz="1800" kern="1200" dirty="0"/>
        </a:p>
      </dsp:txBody>
      <dsp:txXfrm>
        <a:off x="82879" y="1352765"/>
        <a:ext cx="2588820" cy="2369705"/>
      </dsp:txXfrm>
    </dsp:sp>
    <dsp:sp modelId="{678B5474-756C-4D9A-B0AD-D98D1B5AA687}">
      <dsp:nvSpPr>
        <dsp:cNvPr id="0" name=""/>
        <dsp:cNvSpPr/>
      </dsp:nvSpPr>
      <dsp:spPr>
        <a:xfrm>
          <a:off x="3019052" y="2198320"/>
          <a:ext cx="580089" cy="6785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19052" y="2334039"/>
        <a:ext cx="406062" cy="407157"/>
      </dsp:txXfrm>
    </dsp:sp>
    <dsp:sp modelId="{9EB8A8EB-13DE-40BF-B86D-4AB983DF7B03}">
      <dsp:nvSpPr>
        <dsp:cNvPr id="0" name=""/>
        <dsp:cNvSpPr/>
      </dsp:nvSpPr>
      <dsp:spPr>
        <a:xfrm>
          <a:off x="3839934" y="1279040"/>
          <a:ext cx="2736270" cy="25171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Running the tool and interpret the results</a:t>
          </a:r>
        </a:p>
        <a:p>
          <a:pPr lvl="0" algn="ctr" defTabSz="800100">
            <a:lnSpc>
              <a:spcPct val="90000"/>
            </a:lnSpc>
            <a:spcBef>
              <a:spcPct val="0"/>
            </a:spcBef>
            <a:spcAft>
              <a:spcPct val="35000"/>
            </a:spcAft>
          </a:pPr>
          <a:endParaRPr lang="en-US" sz="1800" kern="1200" dirty="0">
            <a:solidFill>
              <a:srgbClr val="FF0000"/>
            </a:solidFill>
          </a:endParaRPr>
        </a:p>
      </dsp:txBody>
      <dsp:txXfrm>
        <a:off x="3913659" y="1352765"/>
        <a:ext cx="2588820" cy="2369705"/>
      </dsp:txXfrm>
    </dsp:sp>
    <dsp:sp modelId="{556A9D12-6F7D-446F-AFD7-33F6E77F91D7}">
      <dsp:nvSpPr>
        <dsp:cNvPr id="0" name=""/>
        <dsp:cNvSpPr/>
      </dsp:nvSpPr>
      <dsp:spPr>
        <a:xfrm>
          <a:off x="6849832" y="2198320"/>
          <a:ext cx="580089" cy="6785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849832" y="2334039"/>
        <a:ext cx="406062" cy="407157"/>
      </dsp:txXfrm>
    </dsp:sp>
    <dsp:sp modelId="{D0F631F7-14B1-459A-823D-EA1B7DAFD09F}">
      <dsp:nvSpPr>
        <dsp:cNvPr id="0" name=""/>
        <dsp:cNvSpPr/>
      </dsp:nvSpPr>
      <dsp:spPr>
        <a:xfrm>
          <a:off x="7670713" y="1279040"/>
          <a:ext cx="2736270" cy="25171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result indicates the crimes pattern is strongly clustered, since the Z-value is  negatively huge value (below -1.65) and P-value is obviously close to zero.  </a:t>
          </a:r>
          <a:endParaRPr lang="en-US" sz="1800" kern="1200" dirty="0"/>
        </a:p>
      </dsp:txBody>
      <dsp:txXfrm>
        <a:off x="7744438" y="1352765"/>
        <a:ext cx="2588820" cy="23697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32B76-D444-C84B-973B-5BCAE22BD997}" type="datetimeFigureOut">
              <a:rPr lang="en-US" smtClean="0"/>
              <a:t>12/8/13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6EBD0-F58D-C54B-A8CB-CC6332EF95FB}" type="slidenum">
              <a:rPr lang="en-US" smtClean="0"/>
              <a:t>‹#›</a:t>
            </a:fld>
            <a:endParaRPr lang="en-US"/>
          </a:p>
        </p:txBody>
      </p:sp>
    </p:spTree>
    <p:extLst>
      <p:ext uri="{BB962C8B-B14F-4D97-AF65-F5344CB8AC3E}">
        <p14:creationId xmlns:p14="http://schemas.microsoft.com/office/powerpoint/2010/main" val="16764682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(12/6/13 22:59) -----</a:t>
            </a:r>
          </a:p>
          <a:p>
            <a:r>
              <a:rPr lang="en-US"/>
              <a:t>Hey guy</a:t>
            </a:r>
          </a:p>
          <a:p>
            <a:endParaRPr lang="en-US"/>
          </a:p>
        </p:txBody>
      </p:sp>
      <p:sp>
        <p:nvSpPr>
          <p:cNvPr id="4" name="Slide Number Placeholder 3"/>
          <p:cNvSpPr>
            <a:spLocks noGrp="1"/>
          </p:cNvSpPr>
          <p:nvPr>
            <p:ph type="sldNum" sz="quarter" idx="10"/>
          </p:nvPr>
        </p:nvSpPr>
        <p:spPr/>
        <p:txBody>
          <a:bodyPr/>
          <a:lstStyle/>
          <a:p>
            <a:fld id="{3E86EBD0-F58D-C54B-A8CB-CC6332EF95FB}" type="slidenum">
              <a:rPr lang="en-US" smtClean="0"/>
              <a:t>37</a:t>
            </a:fld>
            <a:endParaRPr lang="en-US"/>
          </a:p>
        </p:txBody>
      </p:sp>
    </p:spTree>
    <p:extLst>
      <p:ext uri="{BB962C8B-B14F-4D97-AF65-F5344CB8AC3E}">
        <p14:creationId xmlns:p14="http://schemas.microsoft.com/office/powerpoint/2010/main" val="392271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12/8/13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12/8/13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12/8/13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12/8/13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12/8/13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12/8/13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12/8/13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hyperlink" Target="file://localhost/Volumes/2GB%20MEMOREX/Final_project_460_Suwan/460_Final%20Project/Spatial%20Autocorrelation%20Report_black.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 Id="rId3" Type="http://schemas.openxmlformats.org/officeDocument/2006/relationships/hyperlink" Target="file://localhost/Volumes/2GB%20MEMOREX/Final_project_460_Suwan/460_Final%20Project/Spatial%20Autocorrelation%20Report%20his.webarchiv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Final Project : 460</a:t>
            </a:r>
            <a:endParaRPr lang="en-US" b="1" dirty="0"/>
          </a:p>
        </p:txBody>
      </p:sp>
      <p:sp>
        <p:nvSpPr>
          <p:cNvPr id="3" name="Subtitle 2"/>
          <p:cNvSpPr>
            <a:spLocks noGrp="1"/>
          </p:cNvSpPr>
          <p:nvPr>
            <p:ph type="subTitle" idx="1"/>
          </p:nvPr>
        </p:nvSpPr>
        <p:spPr/>
        <p:txBody>
          <a:bodyPr>
            <a:normAutofit/>
          </a:bodyPr>
          <a:lstStyle/>
          <a:p>
            <a:r>
              <a:rPr lang="en-US" sz="4000" b="1" dirty="0" smtClean="0"/>
              <a:t>Valley Crimes</a:t>
            </a:r>
            <a:endParaRPr lang="en-US" sz="4000" b="1" dirty="0"/>
          </a:p>
        </p:txBody>
      </p:sp>
    </p:spTree>
    <p:extLst>
      <p:ext uri="{BB962C8B-B14F-4D97-AF65-F5344CB8AC3E}">
        <p14:creationId xmlns:p14="http://schemas.microsoft.com/office/powerpoint/2010/main" val="227117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Average Nearest Neighbor</a:t>
            </a:r>
            <a:endParaRPr lang="en-US" dirty="0"/>
          </a:p>
        </p:txBody>
      </p:sp>
      <p:pic>
        <p:nvPicPr>
          <p:cNvPr id="4" name="Content Placeholder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564" t="3354" r="7566" b="38440"/>
          <a:stretch/>
        </p:blipFill>
        <p:spPr>
          <a:xfrm>
            <a:off x="900944" y="1479066"/>
            <a:ext cx="4659599" cy="4438948"/>
          </a:xfrm>
          <a:prstGeom prst="rect">
            <a:avLst/>
          </a:prstGeom>
          <a:ln>
            <a:noFill/>
          </a:ln>
          <a:effectLst>
            <a:outerShdw blurRad="190500" algn="tl" rotWithShape="0">
              <a:srgbClr val="000000">
                <a:alpha val="70000"/>
              </a:srgbClr>
            </a:outerShdw>
          </a:effectLst>
        </p:spPr>
      </p:pic>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861" t="61433" r="7881" b="2808"/>
          <a:stretch/>
        </p:blipFill>
        <p:spPr>
          <a:xfrm>
            <a:off x="5910509" y="2256183"/>
            <a:ext cx="4893438" cy="2884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21250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Moran’s I</a:t>
            </a:r>
            <a:endParaRPr lang="en-US" dirty="0"/>
          </a:p>
        </p:txBody>
      </p:sp>
      <p:sp>
        <p:nvSpPr>
          <p:cNvPr id="5" name="Content Placeholder 4"/>
          <p:cNvSpPr>
            <a:spLocks noGrp="1"/>
          </p:cNvSpPr>
          <p:nvPr>
            <p:ph idx="1"/>
          </p:nvPr>
        </p:nvSpPr>
        <p:spPr>
          <a:xfrm>
            <a:off x="1103312" y="1529542"/>
            <a:ext cx="8946541" cy="4718857"/>
          </a:xfrm>
        </p:spPr>
        <p:txBody>
          <a:bodyPr>
            <a:normAutofit/>
          </a:bodyPr>
          <a:lstStyle/>
          <a:p>
            <a:r>
              <a:rPr lang="en-US" sz="2400" dirty="0"/>
              <a:t>Moran’s I calculates a z-score and p-value to indicate whether or not you can reject the null </a:t>
            </a:r>
            <a:r>
              <a:rPr lang="en-US" sz="2400" dirty="0" smtClean="0"/>
              <a:t>hypothesis, measures </a:t>
            </a:r>
            <a:r>
              <a:rPr lang="en-US" sz="2400" dirty="0"/>
              <a:t>spatial autocorrelation based on feature locations and attribute values using the Global Moran's I statistic</a:t>
            </a:r>
            <a:r>
              <a:rPr lang="en-US" sz="2400" dirty="0" smtClean="0"/>
              <a:t>.</a:t>
            </a:r>
          </a:p>
          <a:p>
            <a:r>
              <a:rPr lang="en-US" sz="2400" dirty="0"/>
              <a:t>If Z-score is </a:t>
            </a:r>
            <a:r>
              <a:rPr lang="en-US" sz="2400" dirty="0" smtClean="0"/>
              <a:t>greater than +1.96 </a:t>
            </a:r>
            <a:r>
              <a:rPr lang="en-US" sz="2400" dirty="0"/>
              <a:t>(right </a:t>
            </a:r>
            <a:r>
              <a:rPr lang="en-US" sz="2400" dirty="0" smtClean="0"/>
              <a:t>tail), then P-value </a:t>
            </a:r>
            <a:r>
              <a:rPr lang="en-US" sz="2400" dirty="0"/>
              <a:t>is small, or less than 1 percent </a:t>
            </a:r>
            <a:r>
              <a:rPr lang="en-US" sz="2400" dirty="0" smtClean="0"/>
              <a:t>chance </a:t>
            </a:r>
            <a:r>
              <a:rPr lang="en-US" sz="2400" dirty="0"/>
              <a:t>of making type l error</a:t>
            </a:r>
            <a:r>
              <a:rPr lang="en-US" sz="2400" dirty="0" smtClean="0"/>
              <a:t>.</a:t>
            </a:r>
          </a:p>
          <a:p>
            <a:r>
              <a:rPr lang="en-US" sz="2400" dirty="0" smtClean="0"/>
              <a:t>Moran’s I : Black Neighborhood and Hispanic Neighborhood.</a:t>
            </a:r>
            <a:endParaRPr lang="en-US" sz="2400" dirty="0"/>
          </a:p>
        </p:txBody>
      </p:sp>
    </p:spTree>
    <p:extLst>
      <p:ext uri="{BB962C8B-B14F-4D97-AF65-F5344CB8AC3E}">
        <p14:creationId xmlns:p14="http://schemas.microsoft.com/office/powerpoint/2010/main" val="849409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3968"/>
          <a:stretch/>
        </p:blipFill>
        <p:spPr>
          <a:xfrm>
            <a:off x="8289235" y="3653608"/>
            <a:ext cx="3660517" cy="2944899"/>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smtClean="0"/>
              <a:t>Moran’s I : Black Neighborhood</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51514"/>
          <a:stretch/>
        </p:blipFill>
        <p:spPr>
          <a:xfrm>
            <a:off x="4902694" y="1214189"/>
            <a:ext cx="4301818" cy="3645299"/>
          </a:xfrm>
          <a:prstGeom prst="rect">
            <a:avLst/>
          </a:prstGeom>
          <a:ln>
            <a:noFill/>
          </a:ln>
          <a:effectLst>
            <a:outerShdw blurRad="190500" algn="tl" rotWithShape="0">
              <a:srgbClr val="000000">
                <a:alpha val="70000"/>
              </a:srgbClr>
            </a:outerShdw>
          </a:effectLst>
        </p:spPr>
      </p:pic>
      <p:sp>
        <p:nvSpPr>
          <p:cNvPr id="8" name="Content Placeholder 8"/>
          <p:cNvSpPr txBox="1">
            <a:spLocks/>
          </p:cNvSpPr>
          <p:nvPr/>
        </p:nvSpPr>
        <p:spPr>
          <a:xfrm>
            <a:off x="646111" y="1418329"/>
            <a:ext cx="4074975" cy="523923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600" dirty="0"/>
              <a:t>S</a:t>
            </a:r>
            <a:r>
              <a:rPr lang="en-US" sz="1600" dirty="0" smtClean="0"/>
              <a:t>tatistical </a:t>
            </a:r>
            <a:r>
              <a:rPr lang="en-US" sz="1600" dirty="0"/>
              <a:t>results shows Moran index, Z-score and p-value are </a:t>
            </a:r>
            <a:r>
              <a:rPr lang="en-US" sz="1600" dirty="0" smtClean="0"/>
              <a:t>0.38, 11.01 </a:t>
            </a:r>
            <a:r>
              <a:rPr lang="en-US" sz="1600" dirty="0"/>
              <a:t>and very close to zero respectively. They indicate that the area pattern is much clustered. Moran’s index is close to 1 indicates clustering, Z-score is over the critical value at 1.96 (right tail) and falls within rejection area (difference). P-value is very small, or less than 1 percent of variable 1 equals to variable 2, or 1 percent chance of making type l error. </a:t>
            </a:r>
            <a:r>
              <a:rPr lang="th-TH" sz="1600" dirty="0" smtClean="0"/>
              <a:t> </a:t>
            </a:r>
            <a:r>
              <a:rPr lang="en-US" sz="1600" dirty="0" smtClean="0">
                <a:hlinkClick r:id="rId3" action="ppaction://hlinkfile"/>
              </a:rPr>
              <a:t>LINK</a:t>
            </a:r>
            <a:endParaRPr lang="en-US" sz="1600" dirty="0" smtClean="0"/>
          </a:p>
          <a:p>
            <a:r>
              <a:rPr lang="en-US" sz="1600" dirty="0" smtClean="0"/>
              <a:t>In conclusion, comparing crimes (Collected Counts) with black neighborhood can tell that crimes seem clustered and occur in the area where the a number of black people live, especially in the east of the valley.</a:t>
            </a:r>
            <a:endParaRPr lang="en-US" sz="1600" dirty="0"/>
          </a:p>
          <a:p>
            <a:endParaRPr lang="en-US" sz="1600" dirty="0"/>
          </a:p>
        </p:txBody>
      </p:sp>
    </p:spTree>
    <p:extLst>
      <p:ext uri="{BB962C8B-B14F-4D97-AF65-F5344CB8AC3E}">
        <p14:creationId xmlns:p14="http://schemas.microsoft.com/office/powerpoint/2010/main" val="13995815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Moran’s I : Black Neighborhood</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152983"/>
            <a:ext cx="10477666" cy="5406030"/>
          </a:xfrm>
        </p:spPr>
      </p:pic>
    </p:spTree>
    <p:extLst>
      <p:ext uri="{BB962C8B-B14F-4D97-AF65-F5344CB8AC3E}">
        <p14:creationId xmlns:p14="http://schemas.microsoft.com/office/powerpoint/2010/main" val="10722672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4058"/>
          <a:stretch/>
        </p:blipFill>
        <p:spPr>
          <a:xfrm>
            <a:off x="8087242" y="3569764"/>
            <a:ext cx="3923981" cy="31507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smtClean="0"/>
              <a:t>Moran’s I : Hispanic Neighborhood</a:t>
            </a:r>
            <a:endParaRPr lang="en-US" dirty="0"/>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51313"/>
          <a:stretch/>
        </p:blipFill>
        <p:spPr>
          <a:xfrm>
            <a:off x="4874684" y="1204649"/>
            <a:ext cx="4312720" cy="3669739"/>
          </a:xfrm>
          <a:prstGeom prst="rect">
            <a:avLst/>
          </a:prstGeom>
          <a:ln>
            <a:noFill/>
          </a:ln>
          <a:effectLst>
            <a:outerShdw blurRad="190500" algn="tl" rotWithShape="0">
              <a:srgbClr val="000000">
                <a:alpha val="70000"/>
              </a:srgbClr>
            </a:outerShdw>
          </a:effectLst>
        </p:spPr>
      </p:pic>
      <p:sp>
        <p:nvSpPr>
          <p:cNvPr id="9" name="Content Placeholder 8"/>
          <p:cNvSpPr>
            <a:spLocks noGrp="1"/>
          </p:cNvSpPr>
          <p:nvPr>
            <p:ph sz="half" idx="2"/>
          </p:nvPr>
        </p:nvSpPr>
        <p:spPr>
          <a:xfrm>
            <a:off x="646111" y="1418329"/>
            <a:ext cx="4074975" cy="5175099"/>
          </a:xfrm>
        </p:spPr>
        <p:txBody>
          <a:bodyPr>
            <a:normAutofit lnSpcReduction="10000"/>
          </a:bodyPr>
          <a:lstStyle/>
          <a:p>
            <a:r>
              <a:rPr lang="en-US" sz="1600" dirty="0" smtClean="0"/>
              <a:t>Moran’s </a:t>
            </a:r>
            <a:r>
              <a:rPr lang="en-US" sz="1600" dirty="0"/>
              <a:t>Index value is 0.65 indicates clustering and P-value and very close to zero which highly significant tendency toward clustering between above average (red) and below average (blue) </a:t>
            </a:r>
            <a:r>
              <a:rPr lang="en-US" sz="1600" dirty="0" smtClean="0"/>
              <a:t>areas. On </a:t>
            </a:r>
            <a:r>
              <a:rPr lang="en-US" sz="1600" dirty="0"/>
              <a:t>the right, statistical results shows Moran index, Z-score and p-value are 0.65, </a:t>
            </a:r>
            <a:r>
              <a:rPr lang="en-US" sz="1600" dirty="0" smtClean="0"/>
              <a:t>18.25 </a:t>
            </a:r>
            <a:r>
              <a:rPr lang="en-US" sz="1600" dirty="0"/>
              <a:t>and very close to zero respectively. They indicate that the area pattern is totally clustered. Moran’s index is close to 1 indicates clustering, Z-score is over the critical value at 1.96 (right tail) and falls within rejection area (</a:t>
            </a:r>
            <a:r>
              <a:rPr lang="en-US" sz="1600" dirty="0" smtClean="0"/>
              <a:t>difference</a:t>
            </a:r>
            <a:r>
              <a:rPr lang="th-TH" sz="1600" dirty="0" smtClean="0"/>
              <a:t> </a:t>
            </a:r>
            <a:r>
              <a:rPr lang="en-US" sz="1600" dirty="0" smtClean="0">
                <a:hlinkClick r:id="rId3" action="ppaction://hlinkfile"/>
              </a:rPr>
              <a:t>LINK</a:t>
            </a:r>
            <a:endParaRPr lang="en-US" sz="1600" dirty="0" smtClean="0"/>
          </a:p>
          <a:p>
            <a:r>
              <a:rPr lang="en-US" sz="1600" dirty="0" smtClean="0"/>
              <a:t>Thus, comparing crimes (Collected Counts) with Hispanic neighborhood illustrates the crimes are clustered and occur in the areas the high density of Hispanic people are settled.</a:t>
            </a:r>
            <a:endParaRPr lang="en-US" sz="1600" dirty="0"/>
          </a:p>
        </p:txBody>
      </p:sp>
    </p:spTree>
    <p:extLst>
      <p:ext uri="{BB962C8B-B14F-4D97-AF65-F5344CB8AC3E}">
        <p14:creationId xmlns:p14="http://schemas.microsoft.com/office/powerpoint/2010/main" val="35176909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Moran’s I : </a:t>
            </a:r>
            <a:r>
              <a:rPr lang="en-US" dirty="0" smtClean="0"/>
              <a:t>Hispanic </a:t>
            </a:r>
            <a:r>
              <a:rPr lang="en-US" dirty="0"/>
              <a:t>Neighborhood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152983"/>
            <a:ext cx="10474526" cy="5407286"/>
          </a:xfrm>
        </p:spPr>
      </p:pic>
    </p:spTree>
    <p:extLst>
      <p:ext uri="{BB962C8B-B14F-4D97-AF65-F5344CB8AC3E}">
        <p14:creationId xmlns:p14="http://schemas.microsoft.com/office/powerpoint/2010/main" val="26620789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Descriptive Spatial Statistics</a:t>
            </a:r>
            <a:endParaRPr lang="en-US" dirty="0"/>
          </a:p>
        </p:txBody>
      </p:sp>
      <p:sp>
        <p:nvSpPr>
          <p:cNvPr id="5" name="Text Placeholder 4"/>
          <p:cNvSpPr>
            <a:spLocks noGrp="1"/>
          </p:cNvSpPr>
          <p:nvPr>
            <p:ph type="body" idx="1"/>
          </p:nvPr>
        </p:nvSpPr>
        <p:spPr/>
        <p:txBody>
          <a:bodyPr/>
          <a:lstStyle/>
          <a:p>
            <a:r>
              <a:rPr lang="en-US" dirty="0" smtClean="0"/>
              <a:t>Mean Center, median center</a:t>
            </a:r>
            <a:endParaRPr lang="en-US" dirty="0"/>
          </a:p>
        </p:txBody>
      </p:sp>
    </p:spTree>
    <p:extLst>
      <p:ext uri="{BB962C8B-B14F-4D97-AF65-F5344CB8AC3E}">
        <p14:creationId xmlns:p14="http://schemas.microsoft.com/office/powerpoint/2010/main" val="13742265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Center</a:t>
            </a:r>
            <a:endParaRPr lang="en-US" dirty="0"/>
          </a:p>
        </p:txBody>
      </p:sp>
      <p:sp>
        <p:nvSpPr>
          <p:cNvPr id="3" name="Content Placeholder 2"/>
          <p:cNvSpPr>
            <a:spLocks noGrp="1"/>
          </p:cNvSpPr>
          <p:nvPr>
            <p:ph idx="1"/>
          </p:nvPr>
        </p:nvSpPr>
        <p:spPr/>
        <p:txBody>
          <a:bodyPr/>
          <a:lstStyle/>
          <a:p>
            <a:r>
              <a:rPr lang="en-US" sz="2400" dirty="0"/>
              <a:t>The mean center is a point constructed from the average x and y values for the input feature </a:t>
            </a:r>
            <a:r>
              <a:rPr lang="en-US" sz="2400" dirty="0" smtClean="0"/>
              <a:t>centroids and calculated </a:t>
            </a:r>
            <a:r>
              <a:rPr lang="en-US" sz="2400" dirty="0"/>
              <a:t>based on either Euclidean or Manhattan distance require projected data to accurately measure distances</a:t>
            </a:r>
            <a:r>
              <a:rPr lang="en-US" sz="2400" dirty="0" smtClean="0"/>
              <a:t>.</a:t>
            </a:r>
          </a:p>
          <a:p>
            <a:r>
              <a:rPr lang="en-US" sz="2400" dirty="0" smtClean="0"/>
              <a:t>The result shows the mean center located almost in the middle of the San Fernando Valley. It caused by the number of crimes on the east, otherwise outliers; implies where the concentrated area is.</a:t>
            </a:r>
            <a:endParaRPr lang="en-US" sz="2400" dirty="0"/>
          </a:p>
          <a:p>
            <a:endParaRPr lang="en-US" sz="2400" dirty="0"/>
          </a:p>
          <a:p>
            <a:endParaRPr lang="en-US" dirty="0"/>
          </a:p>
        </p:txBody>
      </p:sp>
    </p:spTree>
    <p:extLst>
      <p:ext uri="{BB962C8B-B14F-4D97-AF65-F5344CB8AC3E}">
        <p14:creationId xmlns:p14="http://schemas.microsoft.com/office/powerpoint/2010/main" val="12878069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Center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152982"/>
            <a:ext cx="10465245" cy="54581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10208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Center	</a:t>
            </a:r>
            <a:endParaRPr lang="en-US" dirty="0"/>
          </a:p>
        </p:txBody>
      </p:sp>
      <p:sp>
        <p:nvSpPr>
          <p:cNvPr id="3" name="Content Placeholder 2"/>
          <p:cNvSpPr>
            <a:spLocks noGrp="1"/>
          </p:cNvSpPr>
          <p:nvPr>
            <p:ph idx="1"/>
          </p:nvPr>
        </p:nvSpPr>
        <p:spPr/>
        <p:txBody>
          <a:bodyPr>
            <a:normAutofit/>
          </a:bodyPr>
          <a:lstStyle/>
          <a:p>
            <a:r>
              <a:rPr lang="en-US" sz="2400" dirty="0" smtClean="0"/>
              <a:t>The Mean Center </a:t>
            </a:r>
            <a:r>
              <a:rPr lang="en-US" sz="2400" dirty="0"/>
              <a:t>and Median Center are measures of central </a:t>
            </a:r>
            <a:r>
              <a:rPr lang="en-US" sz="2400" dirty="0" smtClean="0"/>
              <a:t>tendency and Identifies </a:t>
            </a:r>
            <a:r>
              <a:rPr lang="en-US" sz="2400" dirty="0"/>
              <a:t>the location that minimizes overall Euclidean distance to the features in a </a:t>
            </a:r>
            <a:r>
              <a:rPr lang="en-US" sz="2400" dirty="0" smtClean="0"/>
              <a:t>dataset.</a:t>
            </a:r>
          </a:p>
          <a:p>
            <a:r>
              <a:rPr lang="en-US" sz="2400" dirty="0" smtClean="0"/>
              <a:t>The result shows</a:t>
            </a:r>
            <a:endParaRPr lang="en-US" sz="2400" dirty="0"/>
          </a:p>
        </p:txBody>
      </p:sp>
    </p:spTree>
    <p:extLst>
      <p:ext uri="{BB962C8B-B14F-4D97-AF65-F5344CB8AC3E}">
        <p14:creationId xmlns:p14="http://schemas.microsoft.com/office/powerpoint/2010/main" val="3354788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778" y="2348020"/>
            <a:ext cx="9202936" cy="2539864"/>
          </a:xfrm>
        </p:spPr>
        <p:txBody>
          <a:bodyPr/>
          <a:lstStyle/>
          <a:p>
            <a:r>
              <a:rPr lang="en-US" dirty="0" smtClean="0">
                <a:solidFill>
                  <a:srgbClr val="FFC000"/>
                </a:solidFill>
              </a:rPr>
              <a:t>Chontanat Suwan </a:t>
            </a:r>
            <a:r>
              <a:rPr lang="en-US" dirty="0" smtClean="0"/>
              <a:t/>
            </a:r>
            <a:br>
              <a:rPr lang="en-US" dirty="0" smtClean="0"/>
            </a:br>
            <a:r>
              <a:rPr lang="en-US" dirty="0" smtClean="0"/>
              <a:t>Geography 460 : Spatial Analysis</a:t>
            </a:r>
            <a:br>
              <a:rPr lang="en-US" dirty="0" smtClean="0"/>
            </a:br>
            <a:r>
              <a:rPr lang="en-US" dirty="0" smtClean="0"/>
              <a:t>Prof. Steven Graves, Ph.D.</a:t>
            </a:r>
            <a:br>
              <a:rPr lang="en-US" dirty="0" smtClean="0"/>
            </a:br>
            <a:r>
              <a:rPr lang="en-US" dirty="0" smtClean="0"/>
              <a:t> </a:t>
            </a:r>
            <a:endParaRPr lang="en-US" dirty="0"/>
          </a:p>
        </p:txBody>
      </p:sp>
    </p:spTree>
    <p:extLst>
      <p:ext uri="{BB962C8B-B14F-4D97-AF65-F5344CB8AC3E}">
        <p14:creationId xmlns:p14="http://schemas.microsoft.com/office/powerpoint/2010/main" val="36847360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Center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152983"/>
            <a:ext cx="10477143" cy="54643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019778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Deviational Ellipse</a:t>
            </a:r>
            <a:br>
              <a:rPr lang="en-US" dirty="0"/>
            </a:br>
            <a:endParaRPr lang="en-US" dirty="0"/>
          </a:p>
        </p:txBody>
      </p:sp>
      <p:sp>
        <p:nvSpPr>
          <p:cNvPr id="3" name="Content Placeholder 2"/>
          <p:cNvSpPr>
            <a:spLocks noGrp="1"/>
          </p:cNvSpPr>
          <p:nvPr>
            <p:ph idx="1"/>
          </p:nvPr>
        </p:nvSpPr>
        <p:spPr>
          <a:xfrm>
            <a:off x="1103312" y="1853248"/>
            <a:ext cx="8946541" cy="4395151"/>
          </a:xfrm>
        </p:spPr>
        <p:txBody>
          <a:bodyPr>
            <a:normAutofit lnSpcReduction="10000"/>
          </a:bodyPr>
          <a:lstStyle/>
          <a:p>
            <a:r>
              <a:rPr lang="en-US" sz="2400" dirty="0" smtClean="0"/>
              <a:t>Measures </a:t>
            </a:r>
            <a:r>
              <a:rPr lang="en-US" sz="2400" dirty="0"/>
              <a:t>whether a distribution of features exhibits a directional </a:t>
            </a:r>
            <a:r>
              <a:rPr lang="en-US" sz="2400" dirty="0" smtClean="0"/>
              <a:t>trend within 1-standard deviation </a:t>
            </a:r>
            <a:r>
              <a:rPr lang="en-US" sz="2400" dirty="0"/>
              <a:t>(whether features are farther from a specified point in one direction than in another direction</a:t>
            </a:r>
            <a:r>
              <a:rPr lang="en-US" sz="2400" dirty="0" smtClean="0"/>
              <a:t>). </a:t>
            </a:r>
            <a:r>
              <a:rPr lang="en-US" sz="2400" dirty="0"/>
              <a:t>Feature geometry is projected to the output </a:t>
            </a:r>
            <a:r>
              <a:rPr lang="en-US" sz="2400" dirty="0" smtClean="0"/>
              <a:t>coordinate </a:t>
            </a:r>
            <a:r>
              <a:rPr lang="en-US" sz="2400" dirty="0"/>
              <a:t>system prior to </a:t>
            </a:r>
            <a:r>
              <a:rPr lang="en-US" sz="2400" dirty="0" smtClean="0"/>
              <a:t>analysis. </a:t>
            </a:r>
          </a:p>
          <a:p>
            <a:r>
              <a:rPr lang="en-US" sz="2400" dirty="0" smtClean="0"/>
              <a:t>Elliptical </a:t>
            </a:r>
            <a:r>
              <a:rPr lang="en-US" sz="2400" dirty="0"/>
              <a:t>polygons</a:t>
            </a:r>
            <a:r>
              <a:rPr lang="en-US" sz="2400" dirty="0" smtClean="0"/>
              <a:t> indicates crimes are </a:t>
            </a:r>
            <a:r>
              <a:rPr lang="en-US" sz="2400" dirty="0"/>
              <a:t>concentrated</a:t>
            </a:r>
            <a:r>
              <a:rPr lang="en-US" sz="2400" dirty="0" smtClean="0"/>
              <a:t> in east to west direction caused by outliers in Canoga Park area and others in Sunland area. Thus, the trend of crimes could have more chance to elongate </a:t>
            </a:r>
            <a:r>
              <a:rPr lang="en-US" sz="2400" dirty="0"/>
              <a:t>along </a:t>
            </a:r>
            <a:r>
              <a:rPr lang="en-US" sz="2400" dirty="0" smtClean="0"/>
              <a:t>west direction, since there is a natural barriers, hills, on the east.</a:t>
            </a:r>
            <a:endParaRPr lang="en-US" sz="2400" dirty="0"/>
          </a:p>
        </p:txBody>
      </p:sp>
    </p:spTree>
    <p:extLst>
      <p:ext uri="{BB962C8B-B14F-4D97-AF65-F5344CB8AC3E}">
        <p14:creationId xmlns:p14="http://schemas.microsoft.com/office/powerpoint/2010/main" val="11288138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a:t>Standard Deviational Ellipse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152983"/>
            <a:ext cx="10492154" cy="54804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1256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Distance</a:t>
            </a:r>
          </a:p>
        </p:txBody>
      </p:sp>
      <p:sp>
        <p:nvSpPr>
          <p:cNvPr id="3" name="Content Placeholder 2"/>
          <p:cNvSpPr>
            <a:spLocks noGrp="1"/>
          </p:cNvSpPr>
          <p:nvPr>
            <p:ph idx="1"/>
          </p:nvPr>
        </p:nvSpPr>
        <p:spPr>
          <a:xfrm>
            <a:off x="1103312" y="1853248"/>
            <a:ext cx="8946541" cy="4395151"/>
          </a:xfrm>
        </p:spPr>
        <p:txBody>
          <a:bodyPr>
            <a:normAutofit/>
          </a:bodyPr>
          <a:lstStyle/>
          <a:p>
            <a:r>
              <a:rPr lang="en-US" sz="2400" dirty="0"/>
              <a:t>Measures the degree to which features are concentrated or dispersed around the geometric mean center. </a:t>
            </a:r>
            <a:r>
              <a:rPr lang="en-US" sz="2400" dirty="0" smtClean="0"/>
              <a:t>Provides </a:t>
            </a:r>
            <a:r>
              <a:rPr lang="en-US" sz="2400" dirty="0"/>
              <a:t>a single summary measure of feature distribution around their center, </a:t>
            </a:r>
            <a:r>
              <a:rPr lang="en-US" sz="2400" dirty="0" smtClean="0"/>
              <a:t>each circle </a:t>
            </a:r>
            <a:r>
              <a:rPr lang="en-US" sz="2400" dirty="0"/>
              <a:t>polygon is drawn with a radius equal to the standard distance</a:t>
            </a:r>
            <a:r>
              <a:rPr lang="en-US" sz="2400" dirty="0" smtClean="0"/>
              <a:t>.</a:t>
            </a:r>
          </a:p>
          <a:p>
            <a:r>
              <a:rPr lang="en-US" sz="2400" dirty="0" smtClean="0"/>
              <a:t>The radius is 9.5 km. from the center and 384 out of 683 or 68% crimes fall within this circle. In this instance, the crimes are concentrated and over a half of crimes occurred within 9-10 km.</a:t>
            </a:r>
            <a:endParaRPr lang="en-US" sz="2400" dirty="0"/>
          </a:p>
        </p:txBody>
      </p:sp>
    </p:spTree>
    <p:extLst>
      <p:ext uri="{BB962C8B-B14F-4D97-AF65-F5344CB8AC3E}">
        <p14:creationId xmlns:p14="http://schemas.microsoft.com/office/powerpoint/2010/main" val="30195582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Standard </a:t>
            </a:r>
            <a:r>
              <a:rPr lang="en-US" dirty="0" smtClean="0"/>
              <a:t>Distance</a:t>
            </a:r>
            <a:endParaRPr lang="en-US" dirty="0"/>
          </a:p>
        </p:txBody>
      </p:sp>
      <p:sp>
        <p:nvSpPr>
          <p:cNvPr id="35" name="Content Placeholder 34"/>
          <p:cNvSpPr>
            <a:spLocks noGrp="1"/>
          </p:cNvSpPr>
          <p:nvPr>
            <p:ph sz="half" idx="2"/>
          </p:nvPr>
        </p:nvSpPr>
        <p:spPr>
          <a:xfrm>
            <a:off x="646111" y="1412151"/>
            <a:ext cx="4308274" cy="5229019"/>
          </a:xfrm>
        </p:spPr>
        <p:txBody>
          <a:bodyPr>
            <a:normAutofit lnSpcReduction="10000"/>
          </a:bodyPr>
          <a:lstStyle/>
          <a:p>
            <a:r>
              <a:rPr lang="en-US" sz="2000" dirty="0"/>
              <a:t>These tables on the right represent collected and counted data in the violent crimes dataset; filtered by Standard Distance to analyze when the crimes most occur by analyzing the greatest number in months, weekdays and hours. According to the tables, the crimes most occur in October, on Monday and around </a:t>
            </a:r>
            <a:r>
              <a:rPr lang="en-US" sz="2000" dirty="0" smtClean="0"/>
              <a:t>midnight(the </a:t>
            </a:r>
            <a:r>
              <a:rPr lang="en-US" sz="2000" dirty="0"/>
              <a:t>blue boxes). These could be used to narrow down areas and time that crimes would occur. Notice that the highest number of crime is not in </a:t>
            </a:r>
            <a:r>
              <a:rPr lang="en-US" sz="2000" dirty="0" smtClean="0"/>
              <a:t>December. </a:t>
            </a:r>
            <a:endParaRPr lang="en-US" sz="2000"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354" y="2191959"/>
            <a:ext cx="3322901" cy="1820012"/>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354" y="4171592"/>
            <a:ext cx="3337274" cy="163155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057" y="1412151"/>
            <a:ext cx="2740459" cy="4855901"/>
          </a:xfrm>
          <a:prstGeom prst="rect">
            <a:avLst/>
          </a:prstGeom>
          <a:ln>
            <a:noFill/>
          </a:ln>
          <a:effectLst>
            <a:outerShdw blurRad="190500" algn="tl" rotWithShape="0">
              <a:srgbClr val="000000">
                <a:alpha val="70000"/>
              </a:srgbClr>
            </a:outerShdw>
          </a:effectLst>
        </p:spPr>
      </p:pic>
      <p:sp>
        <p:nvSpPr>
          <p:cNvPr id="6" name="Rectangle 5"/>
          <p:cNvSpPr/>
          <p:nvPr/>
        </p:nvSpPr>
        <p:spPr>
          <a:xfrm>
            <a:off x="5279354" y="3762374"/>
            <a:ext cx="3337274" cy="219821"/>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95396" y="4387516"/>
            <a:ext cx="3337274" cy="213264"/>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77859" y="6015790"/>
            <a:ext cx="2782508" cy="252262"/>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5950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Distance</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2" y="1152983"/>
            <a:ext cx="10477142" cy="54643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600910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Sampling	</a:t>
            </a:r>
            <a:endParaRPr lang="en-US" dirty="0"/>
          </a:p>
        </p:txBody>
      </p:sp>
      <p:sp>
        <p:nvSpPr>
          <p:cNvPr id="5" name="Text Placeholder 4"/>
          <p:cNvSpPr>
            <a:spLocks noGrp="1"/>
          </p:cNvSpPr>
          <p:nvPr>
            <p:ph type="body" idx="1"/>
          </p:nvPr>
        </p:nvSpPr>
        <p:spPr/>
        <p:txBody>
          <a:bodyPr/>
          <a:lstStyle/>
          <a:p>
            <a:r>
              <a:rPr lang="en-US" dirty="0" smtClean="0"/>
              <a:t>Random, Stratified</a:t>
            </a:r>
            <a:endParaRPr lang="en-US" dirty="0"/>
          </a:p>
        </p:txBody>
      </p:sp>
    </p:spTree>
    <p:extLst>
      <p:ext uri="{BB962C8B-B14F-4D97-AF65-F5344CB8AC3E}">
        <p14:creationId xmlns:p14="http://schemas.microsoft.com/office/powerpoint/2010/main" val="8898042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94427" cy="1400530"/>
          </a:xfrm>
        </p:spPr>
        <p:txBody>
          <a:bodyPr/>
          <a:lstStyle/>
          <a:p>
            <a:r>
              <a:rPr lang="en-US" dirty="0" smtClean="0"/>
              <a:t>Random</a:t>
            </a:r>
            <a:endParaRPr lang="en-US" sz="2800" dirty="0"/>
          </a:p>
        </p:txBody>
      </p:sp>
      <p:sp>
        <p:nvSpPr>
          <p:cNvPr id="3" name="Content Placeholder 2"/>
          <p:cNvSpPr>
            <a:spLocks noGrp="1"/>
          </p:cNvSpPr>
          <p:nvPr>
            <p:ph idx="1"/>
          </p:nvPr>
        </p:nvSpPr>
        <p:spPr>
          <a:xfrm>
            <a:off x="1103312" y="1330037"/>
            <a:ext cx="4881852" cy="5187140"/>
          </a:xfrm>
        </p:spPr>
        <p:txBody>
          <a:bodyPr>
            <a:normAutofit/>
          </a:bodyPr>
          <a:lstStyle/>
          <a:p>
            <a:r>
              <a:rPr lang="en-US" sz="2400" dirty="0" smtClean="0"/>
              <a:t>Sampling is used to </a:t>
            </a:r>
            <a:r>
              <a:rPr lang="en-US" sz="2400" dirty="0"/>
              <a:t>compare a mean from a random sample to the mean </a:t>
            </a:r>
            <a:r>
              <a:rPr lang="en-US" sz="2400" dirty="0" smtClean="0"/>
              <a:t>of </a:t>
            </a:r>
            <a:r>
              <a:rPr lang="en-US" sz="2400" dirty="0"/>
              <a:t>a </a:t>
            </a:r>
            <a:r>
              <a:rPr lang="en-US" sz="2400" dirty="0" smtClean="0"/>
              <a:t>population.</a:t>
            </a:r>
          </a:p>
          <a:p>
            <a:r>
              <a:rPr lang="en-US" sz="2400" dirty="0"/>
              <a:t>C</a:t>
            </a:r>
            <a:r>
              <a:rPr lang="en-US" sz="2400" dirty="0" smtClean="0"/>
              <a:t>ritical </a:t>
            </a:r>
            <a:r>
              <a:rPr lang="en-US" sz="2400" dirty="0"/>
              <a:t>Z score values when using a 95% confidence level are -1.96 and +1.96 standard deviations</a:t>
            </a:r>
            <a:r>
              <a:rPr lang="en-US" sz="2400" dirty="0" smtClean="0"/>
              <a:t>.</a:t>
            </a:r>
          </a:p>
          <a:p>
            <a:r>
              <a:rPr lang="en-US" sz="2800" dirty="0" smtClean="0"/>
              <a:t>Hypothesis</a:t>
            </a:r>
            <a:r>
              <a:rPr lang="en-US" sz="2400" dirty="0" smtClean="0"/>
              <a:t> : If Z score is between +/-1.96, then the means are not different and the null hypothesis would not be rejected.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365" y="1691638"/>
            <a:ext cx="4947540" cy="4227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58585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20053" y="1629295"/>
            <a:ext cx="8946541" cy="5084617"/>
          </a:xfrm>
        </p:spPr>
        <p:txBody>
          <a:bodyPr>
            <a:normAutofit/>
          </a:bodyPr>
          <a:lstStyle/>
          <a:p>
            <a:r>
              <a:rPr lang="en-US" sz="2800" dirty="0" smtClean="0"/>
              <a:t>Crime Rates </a:t>
            </a:r>
            <a:r>
              <a:rPr lang="en-US" sz="2400" dirty="0"/>
              <a:t>: Z score of the sample mean of crime rates is 0.40 which falls within the critical area. P-value is 0.65 or 65% of confidence of the null hypothesis. It can be inferred the sample and population means of random crime rates are not different, and the null hypothesis should not be rejected. </a:t>
            </a:r>
          </a:p>
          <a:p>
            <a:r>
              <a:rPr lang="en-US" sz="2800" dirty="0"/>
              <a:t>Liquor Stores </a:t>
            </a:r>
            <a:r>
              <a:rPr lang="en-US" sz="2400" dirty="0"/>
              <a:t>: Z score is 0.72 and P-value is 0.76 can be interpreted that Z score is in the critical area, +/-1.96, and P-value is 76% sure (Type I Error) that rejecting the null hypothesis is incorrect; would not reject the null hypothesis.</a:t>
            </a:r>
          </a:p>
          <a:p>
            <a:endParaRPr lang="en-US" sz="2400" dirty="0"/>
          </a:p>
        </p:txBody>
      </p:sp>
      <p:sp>
        <p:nvSpPr>
          <p:cNvPr id="6" name="Title 1"/>
          <p:cNvSpPr>
            <a:spLocks noGrp="1"/>
          </p:cNvSpPr>
          <p:nvPr>
            <p:ph type="title"/>
          </p:nvPr>
        </p:nvSpPr>
        <p:spPr>
          <a:xfrm>
            <a:off x="646111" y="452718"/>
            <a:ext cx="9894427" cy="1400530"/>
          </a:xfrm>
        </p:spPr>
        <p:txBody>
          <a:bodyPr/>
          <a:lstStyle/>
          <a:p>
            <a:r>
              <a:rPr lang="en-US" dirty="0" smtClean="0"/>
              <a:t>Random</a:t>
            </a:r>
            <a:endParaRPr lang="en-US" sz="2800" dirty="0"/>
          </a:p>
        </p:txBody>
      </p:sp>
    </p:spTree>
    <p:extLst>
      <p:ext uri="{BB962C8B-B14F-4D97-AF65-F5344CB8AC3E}">
        <p14:creationId xmlns:p14="http://schemas.microsoft.com/office/powerpoint/2010/main" val="30671661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Stratified</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2816"/>
          <a:stretch/>
        </p:blipFill>
        <p:spPr>
          <a:xfrm>
            <a:off x="5981700" y="1168399"/>
            <a:ext cx="5137232" cy="5312023"/>
          </a:xfrm>
          <a:prstGeom prst="rect">
            <a:avLst/>
          </a:prstGeom>
          <a:ln>
            <a:noFill/>
          </a:ln>
          <a:effectLst>
            <a:outerShdw blurRad="190500" algn="tl" rotWithShape="0">
              <a:srgbClr val="000000">
                <a:alpha val="70000"/>
              </a:srgbClr>
            </a:outerShdw>
          </a:effectLst>
        </p:spPr>
      </p:pic>
      <p:sp>
        <p:nvSpPr>
          <p:cNvPr id="5" name="Content Placeholder 2"/>
          <p:cNvSpPr txBox="1">
            <a:spLocks/>
          </p:cNvSpPr>
          <p:nvPr/>
        </p:nvSpPr>
        <p:spPr>
          <a:xfrm>
            <a:off x="839751" y="1558399"/>
            <a:ext cx="4672648" cy="481695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900" dirty="0" smtClean="0"/>
              <a:t>the process of dividing members of the population into homogeneous subgroups before sampling.</a:t>
            </a:r>
            <a:endParaRPr lang="en-US" sz="1900" dirty="0"/>
          </a:p>
          <a:p>
            <a:r>
              <a:rPr lang="en-US" sz="1900" dirty="0" smtClean="0"/>
              <a:t>Results : The Z-value of crimes is 1.17 and P-value is 0.87 represent the population mean and the sample mean came from the same population, since Z-value falls within +/-1.96 as well as P-value shows 87% trust in the null hypothesis. In this instance, should not reject the null.</a:t>
            </a:r>
            <a:r>
              <a:rPr lang="en-US" sz="1900" dirty="0"/>
              <a:t> </a:t>
            </a:r>
            <a:r>
              <a:rPr lang="en-US" sz="1900" dirty="0" smtClean="0"/>
              <a:t>On the other hand, Z-value and P-value of liquor stores indicates differently, merely 33% of confidence in the null</a:t>
            </a:r>
          </a:p>
        </p:txBody>
      </p:sp>
    </p:spTree>
    <p:extLst>
      <p:ext uri="{BB962C8B-B14F-4D97-AF65-F5344CB8AC3E}">
        <p14:creationId xmlns:p14="http://schemas.microsoft.com/office/powerpoint/2010/main" val="16918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282" y="632696"/>
            <a:ext cx="9404723" cy="881149"/>
          </a:xfrm>
        </p:spPr>
        <p:txBody>
          <a:bodyPr/>
          <a:lstStyle/>
          <a:p>
            <a:r>
              <a:rPr lang="en-US" dirty="0" smtClean="0"/>
              <a:t>Objectives	</a:t>
            </a:r>
            <a:endParaRPr lang="en-US" dirty="0"/>
          </a:p>
        </p:txBody>
      </p:sp>
      <p:sp>
        <p:nvSpPr>
          <p:cNvPr id="3" name="Content Placeholder 2"/>
          <p:cNvSpPr>
            <a:spLocks noGrp="1"/>
          </p:cNvSpPr>
          <p:nvPr>
            <p:ph idx="1"/>
          </p:nvPr>
        </p:nvSpPr>
        <p:spPr>
          <a:xfrm>
            <a:off x="1077654" y="1666766"/>
            <a:ext cx="8946541" cy="2053261"/>
          </a:xfrm>
        </p:spPr>
        <p:txBody>
          <a:bodyPr>
            <a:normAutofit/>
          </a:bodyPr>
          <a:lstStyle/>
          <a:p>
            <a:r>
              <a:rPr lang="en-US" dirty="0" smtClean="0"/>
              <a:t>Analyzing </a:t>
            </a:r>
            <a:r>
              <a:rPr lang="en-US" dirty="0"/>
              <a:t>a series of hypotheses of </a:t>
            </a:r>
            <a:r>
              <a:rPr lang="en-US" dirty="0" smtClean="0"/>
              <a:t>construction and interpret </a:t>
            </a:r>
          </a:p>
          <a:p>
            <a:r>
              <a:rPr lang="en-US" dirty="0" smtClean="0"/>
              <a:t>Analyzing the pattern of crimes occurring in the San Fernando Valley by using </a:t>
            </a:r>
            <a:r>
              <a:rPr lang="en-US" dirty="0"/>
              <a:t>statistical </a:t>
            </a:r>
            <a:r>
              <a:rPr lang="en-US" dirty="0" smtClean="0"/>
              <a:t>measures</a:t>
            </a:r>
            <a:endParaRPr lang="en-US" dirty="0"/>
          </a:p>
        </p:txBody>
      </p:sp>
      <p:sp>
        <p:nvSpPr>
          <p:cNvPr id="4" name="Title 1"/>
          <p:cNvSpPr txBox="1">
            <a:spLocks/>
          </p:cNvSpPr>
          <p:nvPr/>
        </p:nvSpPr>
        <p:spPr>
          <a:xfrm>
            <a:off x="646111" y="3274809"/>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Data Preparation</a:t>
            </a:r>
            <a:endParaRPr lang="en-US" dirty="0"/>
          </a:p>
        </p:txBody>
      </p:sp>
      <p:sp>
        <p:nvSpPr>
          <p:cNvPr id="5" name="Content Placeholder 2"/>
          <p:cNvSpPr txBox="1">
            <a:spLocks/>
          </p:cNvSpPr>
          <p:nvPr/>
        </p:nvSpPr>
        <p:spPr>
          <a:xfrm>
            <a:off x="1090483" y="4168997"/>
            <a:ext cx="8946541" cy="22718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Clipped out all outlying violent crimes in the San Fernando Valley</a:t>
            </a:r>
          </a:p>
          <a:p>
            <a:r>
              <a:rPr lang="en-US" dirty="0" smtClean="0"/>
              <a:t>Exported clipped data and other data to a local workspace.</a:t>
            </a:r>
          </a:p>
          <a:p>
            <a:r>
              <a:rPr lang="en-US" dirty="0" smtClean="0"/>
              <a:t>Spatially join violent crimes and liquor stores to census tracts</a:t>
            </a:r>
          </a:p>
          <a:p>
            <a:r>
              <a:rPr lang="en-US" dirty="0" smtClean="0"/>
              <a:t>Symbolize entire meaning symbols</a:t>
            </a:r>
          </a:p>
          <a:p>
            <a:endParaRPr lang="en-US" dirty="0"/>
          </a:p>
        </p:txBody>
      </p:sp>
    </p:spTree>
    <p:extLst>
      <p:ext uri="{BB962C8B-B14F-4D97-AF65-F5344CB8AC3E}">
        <p14:creationId xmlns:p14="http://schemas.microsoft.com/office/powerpoint/2010/main" val="2497009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Inferential Statistics</a:t>
            </a:r>
            <a:endParaRPr lang="en-US" dirty="0"/>
          </a:p>
        </p:txBody>
      </p:sp>
      <p:sp>
        <p:nvSpPr>
          <p:cNvPr id="4" name="Text Placeholder 3"/>
          <p:cNvSpPr>
            <a:spLocks noGrp="1"/>
          </p:cNvSpPr>
          <p:nvPr>
            <p:ph type="body" idx="1"/>
          </p:nvPr>
        </p:nvSpPr>
        <p:spPr/>
        <p:txBody>
          <a:bodyPr/>
          <a:lstStyle/>
          <a:p>
            <a:r>
              <a:rPr lang="en-US" dirty="0" smtClean="0"/>
              <a:t>Z-test, </a:t>
            </a:r>
            <a:r>
              <a:rPr lang="en-US" dirty="0" err="1" smtClean="0"/>
              <a:t>anova</a:t>
            </a:r>
            <a:endParaRPr lang="en-US" dirty="0"/>
          </a:p>
        </p:txBody>
      </p:sp>
    </p:spTree>
    <p:extLst>
      <p:ext uri="{BB962C8B-B14F-4D97-AF65-F5344CB8AC3E}">
        <p14:creationId xmlns:p14="http://schemas.microsoft.com/office/powerpoint/2010/main" val="10670801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Goodness of Fit Testing</a:t>
            </a:r>
            <a:endParaRPr lang="en-US" dirty="0"/>
          </a:p>
        </p:txBody>
      </p:sp>
      <p:sp>
        <p:nvSpPr>
          <p:cNvPr id="4" name="Text Placeholder 3"/>
          <p:cNvSpPr>
            <a:spLocks noGrp="1"/>
          </p:cNvSpPr>
          <p:nvPr>
            <p:ph type="body" idx="1"/>
          </p:nvPr>
        </p:nvSpPr>
        <p:spPr/>
        <p:txBody>
          <a:bodyPr/>
          <a:lstStyle/>
          <a:p>
            <a:r>
              <a:rPr lang="en-US" dirty="0"/>
              <a:t>Kolmogorov-Smirnov Goodness of fit test </a:t>
            </a:r>
          </a:p>
          <a:p>
            <a:endParaRPr lang="en-US" dirty="0"/>
          </a:p>
        </p:txBody>
      </p:sp>
    </p:spTree>
    <p:extLst>
      <p:ext uri="{BB962C8B-B14F-4D97-AF65-F5344CB8AC3E}">
        <p14:creationId xmlns:p14="http://schemas.microsoft.com/office/powerpoint/2010/main" val="14356199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6111" y="452718"/>
            <a:ext cx="9666289" cy="1400530"/>
          </a:xfrm>
        </p:spPr>
        <p:txBody>
          <a:bodyPr/>
          <a:lstStyle/>
          <a:p>
            <a:r>
              <a:rPr lang="en-US" sz="3800" dirty="0" smtClean="0"/>
              <a:t>Kolmogorov-Smirnov</a:t>
            </a:r>
            <a:r>
              <a:rPr lang="en-US" sz="3800" dirty="0"/>
              <a:t/>
            </a:r>
            <a:br>
              <a:rPr lang="en-US" sz="3800" dirty="0"/>
            </a:br>
            <a:endParaRPr lang="en-US" sz="3800" dirty="0"/>
          </a:p>
        </p:txBody>
      </p:sp>
      <p:sp>
        <p:nvSpPr>
          <p:cNvPr id="7" name="Content Placeholder 6"/>
          <p:cNvSpPr>
            <a:spLocks noGrp="1"/>
          </p:cNvSpPr>
          <p:nvPr>
            <p:ph idx="1"/>
          </p:nvPr>
        </p:nvSpPr>
        <p:spPr>
          <a:xfrm>
            <a:off x="665955" y="1394379"/>
            <a:ext cx="4813300" cy="5181600"/>
          </a:xfrm>
        </p:spPr>
        <p:txBody>
          <a:bodyPr>
            <a:normAutofit lnSpcReduction="10000"/>
          </a:bodyPr>
          <a:lstStyle/>
          <a:p>
            <a:r>
              <a:rPr lang="en-US" sz="1700" dirty="0" smtClean="0"/>
              <a:t>K-S can </a:t>
            </a:r>
            <a:r>
              <a:rPr lang="en-US" sz="1700" dirty="0"/>
              <a:t>be used to compare a sample with a reference probability distribution (one-sample K–S </a:t>
            </a:r>
            <a:r>
              <a:rPr lang="en-US" sz="1700" dirty="0" smtClean="0"/>
              <a:t>test), quantifies </a:t>
            </a:r>
            <a:r>
              <a:rPr lang="en-US" sz="1700" dirty="0"/>
              <a:t>a distance between the empirical distribution function of the sample and the cumulative distribution function of the reference </a:t>
            </a:r>
            <a:r>
              <a:rPr lang="en-US" sz="1700" dirty="0" smtClean="0"/>
              <a:t>distribution. P-value is close to 1 indicates “Very similar”, close to 0 indicates “Very different”.</a:t>
            </a:r>
          </a:p>
          <a:p>
            <a:r>
              <a:rPr lang="en-US" sz="1700" dirty="0" smtClean="0"/>
              <a:t>if </a:t>
            </a:r>
            <a:r>
              <a:rPr lang="en-US" sz="1700" i="1" dirty="0" smtClean="0"/>
              <a:t>P</a:t>
            </a:r>
            <a:r>
              <a:rPr lang="en-US" sz="1700" dirty="0" smtClean="0"/>
              <a:t> is small, close to ZERO, then Reject the null hypothesis. </a:t>
            </a:r>
          </a:p>
          <a:p>
            <a:r>
              <a:rPr lang="en-US" sz="1700" dirty="0" smtClean="0"/>
              <a:t>Results : The table shows K-S test of normality. The significant values which illustrate 0.20 meet normality. Other values which lower than 0.05 are not normal. For example, the Q-Q plot of POP 2007 shows a normality between expected and observed values, meanwhile Crime Rate does not.</a:t>
            </a:r>
            <a:endParaRPr lang="en-US" sz="17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048" y="1346200"/>
            <a:ext cx="5676079" cy="2638979"/>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7456" y="4127642"/>
            <a:ext cx="2808288" cy="2252851"/>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048" y="4123769"/>
            <a:ext cx="2795588" cy="22516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47979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Statistics</a:t>
            </a:r>
            <a:endParaRPr lang="en-US" dirty="0"/>
          </a:p>
        </p:txBody>
      </p:sp>
      <p:sp>
        <p:nvSpPr>
          <p:cNvPr id="4" name="Text Placeholder 3"/>
          <p:cNvSpPr>
            <a:spLocks noGrp="1"/>
          </p:cNvSpPr>
          <p:nvPr>
            <p:ph type="body" idx="1"/>
          </p:nvPr>
        </p:nvSpPr>
        <p:spPr/>
        <p:txBody>
          <a:bodyPr/>
          <a:lstStyle/>
          <a:p>
            <a:r>
              <a:rPr lang="en-US" dirty="0" smtClean="0"/>
              <a:t>regression</a:t>
            </a:r>
            <a:endParaRPr lang="en-US" dirty="0"/>
          </a:p>
        </p:txBody>
      </p:sp>
    </p:spTree>
    <p:extLst>
      <p:ext uri="{BB962C8B-B14F-4D97-AF65-F5344CB8AC3E}">
        <p14:creationId xmlns:p14="http://schemas.microsoft.com/office/powerpoint/2010/main" val="24566969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4203692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crime station possibility</a:t>
            </a:r>
            <a:endParaRPr lang="en-US" dirty="0"/>
          </a:p>
        </p:txBody>
      </p:sp>
      <p:sp>
        <p:nvSpPr>
          <p:cNvPr id="3" name="Content Placeholder 2"/>
          <p:cNvSpPr>
            <a:spLocks noGrp="1"/>
          </p:cNvSpPr>
          <p:nvPr>
            <p:ph idx="1"/>
          </p:nvPr>
        </p:nvSpPr>
        <p:spPr>
          <a:xfrm>
            <a:off x="1104293" y="1418887"/>
            <a:ext cx="8946541" cy="4929265"/>
          </a:xfrm>
        </p:spPr>
        <p:txBody>
          <a:bodyPr>
            <a:normAutofit/>
          </a:bodyPr>
          <a:lstStyle/>
          <a:p>
            <a:r>
              <a:rPr lang="en-US" sz="2400" dirty="0" smtClean="0"/>
              <a:t>According to question three, opening a new rapid-response crime station which focus on Assault with Deadly Weapons. After running Mean Center Tool, Collect Event Tool and Standard Deviational Ellipse Tool. The findings illustrate that the mean is in the exact location when other crimes combined.</a:t>
            </a:r>
          </a:p>
          <a:p>
            <a:r>
              <a:rPr lang="en-US" sz="2400" dirty="0" smtClean="0"/>
              <a:t>The location that would be proper to settle a new rapid-response crime station might be located in 64 square miles within the circle, especially on the east of the circle where the number of crime occurred repeatedly at the exact same locations. </a:t>
            </a:r>
            <a:endParaRPr lang="en-US" sz="2400" dirty="0"/>
          </a:p>
        </p:txBody>
      </p:sp>
    </p:spTree>
    <p:extLst>
      <p:ext uri="{BB962C8B-B14F-4D97-AF65-F5344CB8AC3E}">
        <p14:creationId xmlns:p14="http://schemas.microsoft.com/office/powerpoint/2010/main" val="392078416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Deathly Weapons Crimes</a:t>
            </a:r>
            <a:endParaRPr lang="en-US"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152983"/>
            <a:ext cx="10479283" cy="5462606"/>
          </a:xfrm>
        </p:spPr>
      </p:pic>
    </p:spTree>
    <p:extLst>
      <p:ext uri="{BB962C8B-B14F-4D97-AF65-F5344CB8AC3E}">
        <p14:creationId xmlns:p14="http://schemas.microsoft.com/office/powerpoint/2010/main" val="838182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http://resources.arcgis.com/en/help/main/10.1/index.html#//</a:t>
            </a:r>
            <a:r>
              <a:rPr lang="en-US" dirty="0" smtClean="0"/>
              <a:t>005p00000008000000</a:t>
            </a:r>
          </a:p>
          <a:p>
            <a:r>
              <a:rPr lang="en-US" dirty="0"/>
              <a:t>http://resources.esri.com/help/9.3/arcgisengine/java/gp_toolref/spatial_statistics_tools/directional_distribution_standard_deviational_ellipse_spatial_statistics_.</a:t>
            </a:r>
            <a:r>
              <a:rPr lang="en-US" dirty="0" smtClean="0"/>
              <a:t>htm</a:t>
            </a:r>
          </a:p>
          <a:p>
            <a:r>
              <a:rPr lang="en-US" dirty="0"/>
              <a:t>http://resources.esri.com/help/9.3/arcgisengine/java/gp_toolref/spatial_statistics_tools/standard_distance_spatial_statistics_.htm</a:t>
            </a:r>
            <a:endParaRPr lang="en-US" dirty="0" smtClean="0"/>
          </a:p>
          <a:p>
            <a:endParaRPr lang="en-US" dirty="0"/>
          </a:p>
        </p:txBody>
      </p:sp>
    </p:spTree>
    <p:extLst>
      <p:ext uri="{BB962C8B-B14F-4D97-AF65-F5344CB8AC3E}">
        <p14:creationId xmlns:p14="http://schemas.microsoft.com/office/powerpoint/2010/main" val="31259417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Measurements</a:t>
            </a:r>
            <a:endParaRPr lang="en-US" dirty="0"/>
          </a:p>
        </p:txBody>
      </p:sp>
      <p:sp>
        <p:nvSpPr>
          <p:cNvPr id="3" name="Content Placeholder 2"/>
          <p:cNvSpPr>
            <a:spLocks noGrp="1"/>
          </p:cNvSpPr>
          <p:nvPr>
            <p:ph idx="1"/>
          </p:nvPr>
        </p:nvSpPr>
        <p:spPr>
          <a:xfrm>
            <a:off x="1090484" y="1500643"/>
            <a:ext cx="9771517" cy="4952999"/>
          </a:xfrm>
        </p:spPr>
        <p:txBody>
          <a:bodyPr>
            <a:normAutofit/>
          </a:bodyPr>
          <a:lstStyle/>
          <a:p>
            <a:pPr lvl="0"/>
            <a:r>
              <a:rPr lang="en-US" sz="2400" dirty="0"/>
              <a:t>Descriptive Statistics – Mean, Median, Standard Deviation</a:t>
            </a:r>
          </a:p>
          <a:p>
            <a:pPr lvl="0"/>
            <a:r>
              <a:rPr lang="en-US" sz="2400" dirty="0"/>
              <a:t>Descriptive Spatial Statistics – Mean Center, Median </a:t>
            </a:r>
            <a:r>
              <a:rPr lang="en-US" sz="2400" dirty="0" smtClean="0"/>
              <a:t>Center</a:t>
            </a:r>
            <a:endParaRPr lang="en-US" sz="2400" dirty="0"/>
          </a:p>
          <a:p>
            <a:pPr lvl="0"/>
            <a:r>
              <a:rPr lang="en-US" sz="2400" dirty="0"/>
              <a:t>Sampling - random, </a:t>
            </a:r>
            <a:r>
              <a:rPr lang="en-US" sz="2400" dirty="0" smtClean="0"/>
              <a:t>stratified</a:t>
            </a:r>
          </a:p>
          <a:p>
            <a:pPr lvl="0"/>
            <a:r>
              <a:rPr lang="en-US" sz="2400" dirty="0" smtClean="0"/>
              <a:t>Inferential </a:t>
            </a:r>
            <a:r>
              <a:rPr lang="en-US" sz="2400" dirty="0"/>
              <a:t>Statistics – Z-test, </a:t>
            </a:r>
            <a:r>
              <a:rPr lang="en-US" sz="2400" dirty="0" smtClean="0"/>
              <a:t>ANOVA</a:t>
            </a:r>
          </a:p>
          <a:p>
            <a:pPr lvl="0"/>
            <a:r>
              <a:rPr lang="en-US" sz="2400" dirty="0" smtClean="0"/>
              <a:t>Goodness </a:t>
            </a:r>
            <a:r>
              <a:rPr lang="en-US" sz="2400" dirty="0"/>
              <a:t>of Fit Testing – </a:t>
            </a:r>
            <a:r>
              <a:rPr lang="en-US" sz="2400" dirty="0" smtClean="0"/>
              <a:t>Komologrov</a:t>
            </a:r>
            <a:r>
              <a:rPr lang="en-US" sz="2400" dirty="0"/>
              <a:t>-Smirnov</a:t>
            </a:r>
          </a:p>
          <a:p>
            <a:pPr lvl="0"/>
            <a:r>
              <a:rPr lang="en-US" sz="2400" dirty="0"/>
              <a:t>Inferential Spatial Statistics – Nearest Neighbor Analysis, Moran’s I</a:t>
            </a:r>
          </a:p>
          <a:p>
            <a:pPr lvl="0"/>
            <a:r>
              <a:rPr lang="en-US" sz="2400" dirty="0"/>
              <a:t>Predictive Statistics – Correlation, </a:t>
            </a:r>
            <a:r>
              <a:rPr lang="en-US" sz="2400" dirty="0" smtClean="0"/>
              <a:t>Regression</a:t>
            </a:r>
          </a:p>
          <a:p>
            <a:pPr marL="0" indent="0">
              <a:buNone/>
            </a:pPr>
            <a:endParaRPr lang="en-US" sz="2400" dirty="0" smtClean="0"/>
          </a:p>
        </p:txBody>
      </p:sp>
    </p:spTree>
    <p:extLst>
      <p:ext uri="{BB962C8B-B14F-4D97-AF65-F5344CB8AC3E}">
        <p14:creationId xmlns:p14="http://schemas.microsoft.com/office/powerpoint/2010/main" val="1947248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Events</a:t>
            </a:r>
            <a:endParaRPr lang="en-US" dirty="0"/>
          </a:p>
        </p:txBody>
      </p:sp>
      <p:sp>
        <p:nvSpPr>
          <p:cNvPr id="3" name="Content Placeholder 2"/>
          <p:cNvSpPr>
            <a:spLocks noGrp="1"/>
          </p:cNvSpPr>
          <p:nvPr>
            <p:ph sz="half" idx="1"/>
          </p:nvPr>
        </p:nvSpPr>
        <p:spPr>
          <a:xfrm>
            <a:off x="1103312" y="1641943"/>
            <a:ext cx="8947522" cy="4614396"/>
          </a:xfrm>
        </p:spPr>
        <p:txBody>
          <a:bodyPr>
            <a:normAutofit/>
          </a:bodyPr>
          <a:lstStyle/>
          <a:p>
            <a:r>
              <a:rPr lang="en-US" sz="2400" dirty="0"/>
              <a:t>Collect </a:t>
            </a:r>
            <a:r>
              <a:rPr lang="en-US" sz="2400" dirty="0" smtClean="0"/>
              <a:t>Event Tool </a:t>
            </a:r>
            <a:r>
              <a:rPr lang="en-US" sz="2400" dirty="0"/>
              <a:t>combines coincident points and  have the exact same X and Y centroid </a:t>
            </a:r>
            <a:r>
              <a:rPr lang="en-US" sz="2400" dirty="0" smtClean="0"/>
              <a:t>coordinates. It </a:t>
            </a:r>
            <a:r>
              <a:rPr lang="en-US" sz="2400" dirty="0"/>
              <a:t>creates a new Output Feature Class containing all of the unique locations found in the Input Feature Class. It then adds a field named ICOUNT to hold the sum of all incidents at each unique location</a:t>
            </a:r>
            <a:r>
              <a:rPr lang="en-US" sz="2400" dirty="0" smtClean="0"/>
              <a:t>.</a:t>
            </a:r>
          </a:p>
          <a:p>
            <a:r>
              <a:rPr lang="en-US" sz="2400" dirty="0" smtClean="0"/>
              <a:t>The result shows the coincident points occur repeatedly on the east of San Fernando Valley. This can be concluded that crimes are clustered in these areas</a:t>
            </a:r>
            <a:endParaRPr lang="en-US" sz="2400" dirty="0"/>
          </a:p>
        </p:txBody>
      </p:sp>
    </p:spTree>
    <p:extLst>
      <p:ext uri="{BB962C8B-B14F-4D97-AF65-F5344CB8AC3E}">
        <p14:creationId xmlns:p14="http://schemas.microsoft.com/office/powerpoint/2010/main" val="31304530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Events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152982"/>
            <a:ext cx="10486683" cy="54720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86438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Inferential Statistics</a:t>
            </a:r>
            <a:endParaRPr lang="en-US" sz="4800" dirty="0"/>
          </a:p>
        </p:txBody>
      </p:sp>
      <p:sp>
        <p:nvSpPr>
          <p:cNvPr id="5" name="Text Placeholder 4"/>
          <p:cNvSpPr>
            <a:spLocks noGrp="1"/>
          </p:cNvSpPr>
          <p:nvPr>
            <p:ph type="body" idx="1"/>
          </p:nvPr>
        </p:nvSpPr>
        <p:spPr/>
        <p:txBody>
          <a:bodyPr/>
          <a:lstStyle/>
          <a:p>
            <a:r>
              <a:rPr lang="en-US" dirty="0" smtClean="0"/>
              <a:t>Nearest Neighbor analysis, Moran's I</a:t>
            </a:r>
            <a:endParaRPr lang="en-US" dirty="0"/>
          </a:p>
        </p:txBody>
      </p:sp>
    </p:spTree>
    <p:extLst>
      <p:ext uri="{BB962C8B-B14F-4D97-AF65-F5344CB8AC3E}">
        <p14:creationId xmlns:p14="http://schemas.microsoft.com/office/powerpoint/2010/main" val="35368020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Nearest Neighbor</a:t>
            </a:r>
            <a:endParaRPr lang="en-US" dirty="0"/>
          </a:p>
        </p:txBody>
      </p:sp>
      <p:sp>
        <p:nvSpPr>
          <p:cNvPr id="3" name="Content Placeholder 2"/>
          <p:cNvSpPr>
            <a:spLocks noGrp="1"/>
          </p:cNvSpPr>
          <p:nvPr>
            <p:ph idx="1"/>
          </p:nvPr>
        </p:nvSpPr>
        <p:spPr>
          <a:xfrm>
            <a:off x="1104293" y="1501711"/>
            <a:ext cx="8946541" cy="4578844"/>
          </a:xfrm>
        </p:spPr>
        <p:txBody>
          <a:bodyPr>
            <a:noAutofit/>
          </a:bodyPr>
          <a:lstStyle/>
          <a:p>
            <a:r>
              <a:rPr lang="en-US" sz="2200" dirty="0"/>
              <a:t>Calculates a nearest neighbor index based on the average distance from each feature to its nearest neighboring </a:t>
            </a:r>
            <a:r>
              <a:rPr lang="en-US" sz="2200" dirty="0" smtClean="0"/>
              <a:t>feature.</a:t>
            </a:r>
          </a:p>
          <a:p>
            <a:r>
              <a:rPr lang="en-US" sz="2200" dirty="0"/>
              <a:t>The z-score and p-value results are measures of statistical significance which tell </a:t>
            </a:r>
            <a:r>
              <a:rPr lang="en-US" sz="2200" dirty="0" smtClean="0"/>
              <a:t>if to </a:t>
            </a:r>
            <a:r>
              <a:rPr lang="en-US" sz="2200" dirty="0"/>
              <a:t>reject the null hypothesis. For the Average Nearest Neighbor </a:t>
            </a:r>
            <a:r>
              <a:rPr lang="en-US" sz="2200" dirty="0" smtClean="0"/>
              <a:t>statistic.</a:t>
            </a:r>
          </a:p>
          <a:p>
            <a:r>
              <a:rPr lang="en-US" sz="2200" dirty="0" smtClean="0"/>
              <a:t>If </a:t>
            </a:r>
            <a:r>
              <a:rPr lang="en-US" sz="2200" dirty="0"/>
              <a:t>the index </a:t>
            </a:r>
            <a:r>
              <a:rPr lang="en-US" sz="2200" dirty="0" smtClean="0"/>
              <a:t>is lower than </a:t>
            </a:r>
            <a:r>
              <a:rPr lang="en-US" sz="2200" dirty="0"/>
              <a:t>1, the pattern exhibits </a:t>
            </a:r>
            <a:r>
              <a:rPr lang="en-US" sz="2200" dirty="0" smtClean="0"/>
              <a:t>clustering, or </a:t>
            </a:r>
            <a:r>
              <a:rPr lang="en-US" sz="2200" dirty="0"/>
              <a:t>if the index is </a:t>
            </a:r>
            <a:r>
              <a:rPr lang="en-US" sz="2200" dirty="0" smtClean="0"/>
              <a:t>higher </a:t>
            </a:r>
            <a:r>
              <a:rPr lang="en-US" sz="2200" dirty="0"/>
              <a:t>than 1, the trend is toward </a:t>
            </a:r>
            <a:r>
              <a:rPr lang="en-US" sz="2200" dirty="0" smtClean="0"/>
              <a:t>dispersion.</a:t>
            </a:r>
            <a:endParaRPr lang="en-US" sz="2200" dirty="0"/>
          </a:p>
          <a:p>
            <a:pPr lvl="1"/>
            <a:r>
              <a:rPr lang="en-US" sz="2200" dirty="0" smtClean="0"/>
              <a:t> Hypothesis  </a:t>
            </a:r>
            <a:endParaRPr lang="en-US" sz="2200" dirty="0"/>
          </a:p>
          <a:p>
            <a:pPr lvl="2"/>
            <a:r>
              <a:rPr lang="en-US" sz="2200" dirty="0"/>
              <a:t>If crimes in San Fernando Valley are clustered, then P-value would be close to zero, and Z-value will be less than -1.65 (2-tailed</a:t>
            </a:r>
            <a:r>
              <a:rPr lang="en-US" sz="2200" dirty="0" smtClean="0"/>
              <a:t>)</a:t>
            </a:r>
            <a:endParaRPr lang="en-US" sz="2200" dirty="0"/>
          </a:p>
        </p:txBody>
      </p:sp>
    </p:spTree>
    <p:extLst>
      <p:ext uri="{BB962C8B-B14F-4D97-AF65-F5344CB8AC3E}">
        <p14:creationId xmlns:p14="http://schemas.microsoft.com/office/powerpoint/2010/main" val="29736228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19220"/>
            <a:ext cx="9794674" cy="1400530"/>
          </a:xfrm>
        </p:spPr>
        <p:txBody>
          <a:bodyPr/>
          <a:lstStyle/>
          <a:p>
            <a:r>
              <a:rPr lang="en-US" sz="3800" dirty="0" smtClean="0"/>
              <a:t>Procedure : Average Nearest Neighbor</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896032"/>
              </p:ext>
            </p:extLst>
          </p:nvPr>
        </p:nvGraphicFramePr>
        <p:xfrm>
          <a:off x="646111" y="1248114"/>
          <a:ext cx="10416139" cy="507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9492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1500</TotalTime>
  <Words>1799</Words>
  <Application>Microsoft Macintosh PowerPoint</Application>
  <PresentationFormat>Custom</PresentationFormat>
  <Paragraphs>103</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Ion</vt:lpstr>
      <vt:lpstr>Final Project : 460</vt:lpstr>
      <vt:lpstr>Chontanat Suwan  Geography 460 : Spatial Analysis Prof. Steven Graves, Ph.D.  </vt:lpstr>
      <vt:lpstr>Objectives </vt:lpstr>
      <vt:lpstr>Statistical Measurements</vt:lpstr>
      <vt:lpstr>Collect Events</vt:lpstr>
      <vt:lpstr>Collect Events</vt:lpstr>
      <vt:lpstr>Inferential Statistics</vt:lpstr>
      <vt:lpstr>Average Nearest Neighbor</vt:lpstr>
      <vt:lpstr>Procedure : Average Nearest Neighbor</vt:lpstr>
      <vt:lpstr>Average Nearest Neighbor</vt:lpstr>
      <vt:lpstr>Moran’s I</vt:lpstr>
      <vt:lpstr>Moran’s I : Black Neighborhood</vt:lpstr>
      <vt:lpstr>Moran’s I : Black Neighborhood</vt:lpstr>
      <vt:lpstr>Moran’s I : Hispanic Neighborhood</vt:lpstr>
      <vt:lpstr>Moran’s I : Hispanic Neighborhood</vt:lpstr>
      <vt:lpstr>Descriptive Spatial Statistics</vt:lpstr>
      <vt:lpstr>Mean Center</vt:lpstr>
      <vt:lpstr>Mean Center</vt:lpstr>
      <vt:lpstr>Median Center </vt:lpstr>
      <vt:lpstr>Median Center</vt:lpstr>
      <vt:lpstr>Standard Deviational Ellipse </vt:lpstr>
      <vt:lpstr>Standard Deviational Ellipse</vt:lpstr>
      <vt:lpstr>Standard Distance</vt:lpstr>
      <vt:lpstr>Standard Distance</vt:lpstr>
      <vt:lpstr>Standard Distance</vt:lpstr>
      <vt:lpstr>Sampling </vt:lpstr>
      <vt:lpstr>Random</vt:lpstr>
      <vt:lpstr>Random</vt:lpstr>
      <vt:lpstr>Stratified</vt:lpstr>
      <vt:lpstr>Inferential Statistics</vt:lpstr>
      <vt:lpstr>Goodness of Fit Testing</vt:lpstr>
      <vt:lpstr>Kolmogorov-Smirnov </vt:lpstr>
      <vt:lpstr>Predictive Statistics</vt:lpstr>
      <vt:lpstr>Conclusion</vt:lpstr>
      <vt:lpstr>A new crime station possibility</vt:lpstr>
      <vt:lpstr>Deathly Weapons Crimes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dc:title>
  <dc:creator>Suwan, Chontanat</dc:creator>
  <cp:lastModifiedBy>Chontanat Suwan</cp:lastModifiedBy>
  <cp:revision>187</cp:revision>
  <dcterms:created xsi:type="dcterms:W3CDTF">2013-12-03T01:43:34Z</dcterms:created>
  <dcterms:modified xsi:type="dcterms:W3CDTF">2013-12-09T00:13:34Z</dcterms:modified>
</cp:coreProperties>
</file>